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5"/>
  </p:notesMasterIdLst>
  <p:sldIdLst>
    <p:sldId id="331" r:id="rId6"/>
    <p:sldId id="332" r:id="rId7"/>
    <p:sldId id="333" r:id="rId8"/>
    <p:sldId id="334" r:id="rId9"/>
    <p:sldId id="338" r:id="rId10"/>
    <p:sldId id="336" r:id="rId11"/>
    <p:sldId id="337" r:id="rId12"/>
    <p:sldId id="323" r:id="rId13"/>
    <p:sldId id="324" r:id="rId14"/>
    <p:sldId id="325" r:id="rId15"/>
    <p:sldId id="326" r:id="rId16"/>
    <p:sldId id="327" r:id="rId17"/>
    <p:sldId id="328" r:id="rId18"/>
    <p:sldId id="329" r:id="rId19"/>
    <p:sldId id="343" r:id="rId20"/>
    <p:sldId id="330" r:id="rId21"/>
    <p:sldId id="339" r:id="rId22"/>
    <p:sldId id="340" r:id="rId23"/>
    <p:sldId id="341"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86" d="100"/>
          <a:sy n="86" d="100"/>
        </p:scale>
        <p:origin x="562"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TE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A72C01-B3C5-4866-933B-776B815D30B5}"/>
              </a:ext>
            </a:extLst>
          </p:cNvPr>
          <p:cNvSpPr/>
          <p:nvPr userDrawn="1"/>
        </p:nvSpPr>
        <p:spPr>
          <a:xfrm>
            <a:off x="4395788" y="0"/>
            <a:ext cx="77962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99FF7762-A4EF-43DE-A54D-BE232A3A619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1296988"/>
            <a:ext cx="35687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6934B65F-F044-45B8-A482-BDD1C133489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12863" y="5591175"/>
            <a:ext cx="1730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D1B70B5D-1B9E-4635-8034-28181CF0F9D9}"/>
              </a:ext>
            </a:extLst>
          </p:cNvPr>
          <p:cNvCxnSpPr/>
          <p:nvPr userDrawn="1"/>
        </p:nvCxnSpPr>
        <p:spPr>
          <a:xfrm>
            <a:off x="4365625"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bwMode="white">
          <a:xfrm>
            <a:off x="4735870" y="1219200"/>
            <a:ext cx="7080130" cy="5072063"/>
          </a:xfrm>
        </p:spPr>
        <p:txBody>
          <a:bodyPr lIns="0" tIns="0" rIns="0" bIns="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718174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9341C4-EA22-4BBC-8179-E9039501EA5A}"/>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DEF2D79F-9B46-4AC6-82C2-D469318730DA}"/>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1E7ED92A-E3FF-4036-B911-8488DD3A0147}"/>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EC6D6E67-940E-451B-8BC0-05420FE54E17}"/>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A8AE95A8-CB3D-4C00-A2CA-4DFCA05AEA52}" type="datetimeFigureOut">
              <a:rPr lang="en-US"/>
              <a:pPr>
                <a:defRPr/>
              </a:pPr>
              <a:t>7/25/2017</a:t>
            </a:fld>
            <a:endParaRPr lang="en-US"/>
          </a:p>
        </p:txBody>
      </p:sp>
      <p:sp>
        <p:nvSpPr>
          <p:cNvPr id="8" name="Footer Placeholder 4">
            <a:extLst>
              <a:ext uri="{FF2B5EF4-FFF2-40B4-BE49-F238E27FC236}">
                <a16:creationId xmlns:a16="http://schemas.microsoft.com/office/drawing/2014/main" id="{7E95DA97-1BF9-46BC-AA2A-6923EF3F1B68}"/>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5">
            <a:extLst>
              <a:ext uri="{FF2B5EF4-FFF2-40B4-BE49-F238E27FC236}">
                <a16:creationId xmlns:a16="http://schemas.microsoft.com/office/drawing/2014/main" id="{4ABD7635-243C-43BE-A8ED-ED69A58B3242}"/>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9D28A53B-1E0F-4CE0-B51E-4BC0509F3E02}" type="slidenum">
              <a:rPr lang="en-US"/>
              <a:pPr>
                <a:defRPr/>
              </a:pPr>
              <a:t>‹#›</a:t>
            </a:fld>
            <a:endParaRPr lang="en-US"/>
          </a:p>
        </p:txBody>
      </p:sp>
    </p:spTree>
    <p:extLst>
      <p:ext uri="{BB962C8B-B14F-4D97-AF65-F5344CB8AC3E}">
        <p14:creationId xmlns:p14="http://schemas.microsoft.com/office/powerpoint/2010/main" val="242550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 id="2147483794" r:id="rId10"/>
    <p:sldLayoutId id="2147483795" r:id="rId11"/>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aep.org/info/equine-welfare-51" TargetMode="Externa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sc.rutgers.edu/fact_sheet/the-horse-industrys-responsibility-to-animal-welfare/"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7AA75B-8082-498B-8230-036FE05AD84C}"/>
              </a:ext>
            </a:extLst>
          </p:cNvPr>
          <p:cNvSpPr>
            <a:spLocks noGrp="1"/>
          </p:cNvSpPr>
          <p:nvPr>
            <p:ph type="body" sz="quarter" idx="10"/>
          </p:nvPr>
        </p:nvSpPr>
        <p:spPr>
          <a:xfrm>
            <a:off x="4735513" y="1219200"/>
            <a:ext cx="7080250" cy="5072063"/>
          </a:xfrm>
        </p:spPr>
        <p:txBody>
          <a:bodyPr rtlCol="0">
            <a:normAutofit/>
          </a:bodyPr>
          <a:lstStyle/>
          <a:p>
            <a:pPr fontAlgn="auto">
              <a:defRPr/>
            </a:pPr>
            <a:r>
              <a:rPr lang="en-US" dirty="0"/>
              <a:t>Identify Animal Welfare Policies in Equine</a:t>
            </a:r>
          </a:p>
          <a:p>
            <a:pPr lvl="1" fontAlgn="auto">
              <a:spcAft>
                <a:spcPts val="0"/>
              </a:spcAft>
              <a:defRPr/>
            </a:pPr>
            <a:r>
              <a:rPr lang="en-US" dirty="0"/>
              <a:t>Equine Science</a:t>
            </a:r>
          </a:p>
          <a:p>
            <a:pPr lvl="1" fontAlgn="auto">
              <a:spcAft>
                <a:spcPts val="0"/>
              </a:spcAft>
              <a:defRPr/>
            </a:pPr>
            <a:endParaRPr lang="en-US" dirty="0"/>
          </a:p>
        </p:txBody>
      </p:sp>
    </p:spTree>
    <p:extLst>
      <p:ext uri="{BB962C8B-B14F-4D97-AF65-F5344CB8AC3E}">
        <p14:creationId xmlns:p14="http://schemas.microsoft.com/office/powerpoint/2010/main" val="151083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Review Position Statements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Review the position statements on the following websites</a:t>
            </a:r>
          </a:p>
          <a:p>
            <a:pPr lvl="1"/>
            <a:r>
              <a:rPr lang="en-US" dirty="0"/>
              <a:t>What do they have in common?</a:t>
            </a:r>
          </a:p>
          <a:p>
            <a:pPr lvl="1"/>
            <a:endParaRPr lang="en-US" dirty="0"/>
          </a:p>
        </p:txBody>
      </p:sp>
      <p:pic>
        <p:nvPicPr>
          <p:cNvPr id="4" name="Picture 3">
            <a:hlinkClick r:id="rId2"/>
            <a:extLst>
              <a:ext uri="{FF2B5EF4-FFF2-40B4-BE49-F238E27FC236}">
                <a16:creationId xmlns:a16="http://schemas.microsoft.com/office/drawing/2014/main" id="{336CA048-B067-45E6-806B-D7AA01D6D168}"/>
              </a:ext>
            </a:extLst>
          </p:cNvPr>
          <p:cNvPicPr>
            <a:picLocks noChangeAspect="1"/>
          </p:cNvPicPr>
          <p:nvPr/>
        </p:nvPicPr>
        <p:blipFill>
          <a:blip r:embed="rId3"/>
          <a:stretch>
            <a:fillRect/>
          </a:stretch>
        </p:blipFill>
        <p:spPr>
          <a:xfrm>
            <a:off x="5946022" y="2480932"/>
            <a:ext cx="2724332" cy="1600307"/>
          </a:xfrm>
          <a:prstGeom prst="rect">
            <a:avLst/>
          </a:prstGeom>
        </p:spPr>
      </p:pic>
      <p:pic>
        <p:nvPicPr>
          <p:cNvPr id="5" name="Picture 4">
            <a:extLst>
              <a:ext uri="{FF2B5EF4-FFF2-40B4-BE49-F238E27FC236}">
                <a16:creationId xmlns:a16="http://schemas.microsoft.com/office/drawing/2014/main" id="{47ABCCCE-88C8-4E8E-B725-9DB175D3AD05}"/>
              </a:ext>
            </a:extLst>
          </p:cNvPr>
          <p:cNvPicPr>
            <a:picLocks noChangeAspect="1"/>
          </p:cNvPicPr>
          <p:nvPr/>
        </p:nvPicPr>
        <p:blipFill>
          <a:blip r:embed="rId4"/>
          <a:stretch>
            <a:fillRect/>
          </a:stretch>
        </p:blipFill>
        <p:spPr>
          <a:xfrm>
            <a:off x="9233308" y="2480932"/>
            <a:ext cx="1566808" cy="1572904"/>
          </a:xfrm>
          <a:prstGeom prst="rect">
            <a:avLst/>
          </a:prstGeom>
        </p:spPr>
      </p:pic>
      <p:pic>
        <p:nvPicPr>
          <p:cNvPr id="6" name="Picture 5">
            <a:extLst>
              <a:ext uri="{FF2B5EF4-FFF2-40B4-BE49-F238E27FC236}">
                <a16:creationId xmlns:a16="http://schemas.microsoft.com/office/drawing/2014/main" id="{01C71D28-9E03-420D-BF10-BFC6C96E9A8B}"/>
              </a:ext>
            </a:extLst>
          </p:cNvPr>
          <p:cNvPicPr>
            <a:picLocks noChangeAspect="1"/>
          </p:cNvPicPr>
          <p:nvPr/>
        </p:nvPicPr>
        <p:blipFill>
          <a:blip r:embed="rId5"/>
          <a:stretch>
            <a:fillRect/>
          </a:stretch>
        </p:blipFill>
        <p:spPr>
          <a:xfrm>
            <a:off x="7229034" y="4312623"/>
            <a:ext cx="2286198" cy="1658256"/>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Think—Pair—Share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8554640" cy="4734318"/>
          </a:xfrm>
        </p:spPr>
        <p:txBody>
          <a:bodyPr/>
          <a:lstStyle/>
          <a:p>
            <a:pPr lvl="1"/>
            <a:r>
              <a:rPr lang="en-US" dirty="0"/>
              <a:t>Think about the following questions</a:t>
            </a:r>
          </a:p>
          <a:p>
            <a:pPr lvl="1"/>
            <a:r>
              <a:rPr lang="en-US" dirty="0"/>
              <a:t>Pair with a classmate to discuss together</a:t>
            </a:r>
          </a:p>
          <a:p>
            <a:pPr lvl="1"/>
            <a:r>
              <a:rPr lang="en-US" dirty="0"/>
              <a:t>Share your responses with the class</a:t>
            </a:r>
          </a:p>
          <a:p>
            <a:pPr lvl="2"/>
            <a:r>
              <a:rPr lang="en-US" sz="2400" dirty="0"/>
              <a:t>What is position when it comes to equine welfare policies?</a:t>
            </a:r>
          </a:p>
          <a:p>
            <a:pPr lvl="2"/>
            <a:r>
              <a:rPr lang="en-US" sz="2400" dirty="0"/>
              <a:t>Do you believe that these organizations are doing enough to ensure equine welfare?</a:t>
            </a:r>
          </a:p>
          <a:p>
            <a:pPr lvl="2"/>
            <a:r>
              <a:rPr lang="en-US" sz="2400" dirty="0"/>
              <a:t>Why do you believe it is important for equine professionals to be clear about their message concerning animal welfare?</a:t>
            </a:r>
          </a:p>
          <a:p>
            <a:pPr lvl="1"/>
            <a:endParaRPr lang="en-US" dirty="0"/>
          </a:p>
        </p:txBody>
      </p:sp>
      <p:pic>
        <p:nvPicPr>
          <p:cNvPr id="4" name="Picture 3">
            <a:extLst>
              <a:ext uri="{FF2B5EF4-FFF2-40B4-BE49-F238E27FC236}">
                <a16:creationId xmlns:a16="http://schemas.microsoft.com/office/drawing/2014/main" id="{761D12D0-9C98-4C0F-BAA5-BBD780CA9F16}"/>
              </a:ext>
            </a:extLst>
          </p:cNvPr>
          <p:cNvPicPr>
            <a:picLocks noChangeAspect="1"/>
          </p:cNvPicPr>
          <p:nvPr/>
        </p:nvPicPr>
        <p:blipFill>
          <a:blip r:embed="rId2"/>
          <a:stretch>
            <a:fillRect/>
          </a:stretch>
        </p:blipFill>
        <p:spPr>
          <a:xfrm>
            <a:off x="9347930" y="2167405"/>
            <a:ext cx="2423653" cy="2180838"/>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Research Equine Welfare Issues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Pick one of the equine welfare issues discussed</a:t>
            </a:r>
            <a:br>
              <a:rPr lang="en-US" dirty="0"/>
            </a:br>
            <a:r>
              <a:rPr lang="en-US" dirty="0"/>
              <a:t>or another with approval of your instructor</a:t>
            </a:r>
          </a:p>
          <a:p>
            <a:pPr lvl="2"/>
            <a:r>
              <a:rPr lang="en-US" sz="2400" dirty="0"/>
              <a:t>Research the topic you have chosen, be sure to use reputable sources (government and educational are best)</a:t>
            </a:r>
          </a:p>
          <a:p>
            <a:pPr lvl="2"/>
            <a:r>
              <a:rPr lang="en-US" sz="2400" dirty="0"/>
              <a:t>Show both sides of the issue if possible</a:t>
            </a:r>
          </a:p>
          <a:p>
            <a:pPr lvl="2"/>
            <a:r>
              <a:rPr lang="en-US" sz="2400" dirty="0"/>
              <a:t>Develop an oral report of your findings to share with the class</a:t>
            </a:r>
          </a:p>
          <a:p>
            <a:pPr lvl="1"/>
            <a:endParaRPr lang="en-US" dirty="0"/>
          </a:p>
        </p:txBody>
      </p:sp>
      <p:pic>
        <p:nvPicPr>
          <p:cNvPr id="4" name="Picture 3">
            <a:extLst>
              <a:ext uri="{FF2B5EF4-FFF2-40B4-BE49-F238E27FC236}">
                <a16:creationId xmlns:a16="http://schemas.microsoft.com/office/drawing/2014/main" id="{F9AAE068-2F8C-4538-A0AA-8FEA7AA80799}"/>
              </a:ext>
            </a:extLst>
          </p:cNvPr>
          <p:cNvPicPr>
            <a:picLocks noChangeAspect="1"/>
          </p:cNvPicPr>
          <p:nvPr/>
        </p:nvPicPr>
        <p:blipFill>
          <a:blip r:embed="rId2"/>
          <a:stretch>
            <a:fillRect/>
          </a:stretch>
        </p:blipFill>
        <p:spPr>
          <a:xfrm>
            <a:off x="4374285" y="4119352"/>
            <a:ext cx="2792210" cy="1972262"/>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 for Review</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What is the difference between animal rights and animal welfare?</a:t>
            </a:r>
          </a:p>
          <a:p>
            <a:pPr lvl="1"/>
            <a:r>
              <a:rPr lang="en-US" dirty="0"/>
              <a:t>Name three animal welfare issues impacting the equine industry.</a:t>
            </a:r>
          </a:p>
          <a:p>
            <a:pPr lvl="1"/>
            <a:r>
              <a:rPr lang="en-US" dirty="0"/>
              <a:t>If you were stuck on an elevator for one minute with someone who was against horse ownership, what would you say?</a:t>
            </a:r>
          </a:p>
          <a:p>
            <a:pPr lvl="1"/>
            <a:endParaRPr lang="en-US" dirty="0"/>
          </a:p>
        </p:txBody>
      </p:sp>
    </p:spTree>
    <p:extLst>
      <p:ext uri="{BB962C8B-B14F-4D97-AF65-F5344CB8AC3E}">
        <p14:creationId xmlns:p14="http://schemas.microsoft.com/office/powerpoint/2010/main" val="3464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 for Review</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What is the difference between animal rights and animal welfare?  </a:t>
            </a:r>
          </a:p>
          <a:p>
            <a:pPr lvl="1"/>
            <a:r>
              <a:rPr lang="en-US" dirty="0"/>
              <a:t>Animal rights activists believe that animals have a right to live free; </a:t>
            </a:r>
          </a:p>
          <a:p>
            <a:pPr lvl="1"/>
            <a:r>
              <a:rPr lang="en-US" dirty="0"/>
              <a:t>Animal welfare advocates believe we should humanely care for and use animals</a:t>
            </a:r>
          </a:p>
          <a:p>
            <a:pPr lvl="1"/>
            <a:endParaRPr lang="en-US" dirty="0"/>
          </a:p>
        </p:txBody>
      </p:sp>
    </p:spTree>
    <p:extLst>
      <p:ext uri="{BB962C8B-B14F-4D97-AF65-F5344CB8AC3E}">
        <p14:creationId xmlns:p14="http://schemas.microsoft.com/office/powerpoint/2010/main" val="1077649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 for Review</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Name three animal welfare issues impacting the equine industry.</a:t>
            </a:r>
          </a:p>
          <a:p>
            <a:pPr lvl="1"/>
            <a:r>
              <a:rPr lang="en-US" dirty="0"/>
              <a:t>Inhumane practices related to training for a variety of events including western pleasure, </a:t>
            </a:r>
            <a:r>
              <a:rPr lang="en-US" dirty="0" err="1"/>
              <a:t>saddlebreds</a:t>
            </a:r>
            <a:r>
              <a:rPr lang="en-US" dirty="0"/>
              <a:t>, cutting, and racing</a:t>
            </a:r>
          </a:p>
          <a:p>
            <a:pPr lvl="1"/>
            <a:r>
              <a:rPr lang="en-US" dirty="0"/>
              <a:t>Breeding mares for the purpose of using them as nurse mares or progesterone</a:t>
            </a:r>
          </a:p>
          <a:p>
            <a:pPr lvl="1"/>
            <a:r>
              <a:rPr lang="en-US" dirty="0"/>
              <a:t>Inhumane horse slaughter and transport practices domestic and international</a:t>
            </a:r>
          </a:p>
          <a:p>
            <a:pPr lvl="1"/>
            <a:endParaRPr lang="en-US" dirty="0"/>
          </a:p>
        </p:txBody>
      </p:sp>
    </p:spTree>
    <p:extLst>
      <p:ext uri="{BB962C8B-B14F-4D97-AF65-F5344CB8AC3E}">
        <p14:creationId xmlns:p14="http://schemas.microsoft.com/office/powerpoint/2010/main" val="105859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 for Review</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If you were stuck on an elevator for one minute with someone who was against horse ownership, what would you say?</a:t>
            </a:r>
          </a:p>
          <a:p>
            <a:pPr lvl="1"/>
            <a:r>
              <a:rPr lang="en-US" dirty="0"/>
              <a:t>Share your one minute speech with your classmates</a:t>
            </a:r>
          </a:p>
          <a:p>
            <a:pPr lvl="1"/>
            <a:endParaRPr lang="en-US" dirty="0"/>
          </a:p>
        </p:txBody>
      </p:sp>
    </p:spTree>
    <p:extLst>
      <p:ext uri="{BB962C8B-B14F-4D97-AF65-F5344CB8AC3E}">
        <p14:creationId xmlns:p14="http://schemas.microsoft.com/office/powerpoint/2010/main" val="476325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As agriculturalists, animal welfare is a timely and important issue.</a:t>
            </a:r>
          </a:p>
          <a:p>
            <a:pPr lvl="1"/>
            <a:r>
              <a:rPr lang="en-US" dirty="0"/>
              <a:t>With the media always watching for a story, the equine industry is no exception to dealing with animal welfare issues.</a:t>
            </a:r>
          </a:p>
          <a:p>
            <a:pPr lvl="1"/>
            <a:r>
              <a:rPr lang="en-US" dirty="0"/>
              <a:t>We should be prepared to tell our story and defend our position with compassion and honesty.</a:t>
            </a:r>
          </a:p>
          <a:p>
            <a:pPr lvl="1"/>
            <a:endParaRPr lang="en-US" dirty="0"/>
          </a:p>
        </p:txBody>
      </p:sp>
    </p:spTree>
    <p:extLst>
      <p:ext uri="{BB962C8B-B14F-4D97-AF65-F5344CB8AC3E}">
        <p14:creationId xmlns:p14="http://schemas.microsoft.com/office/powerpoint/2010/main" val="3932582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USDA National Agricultural Library, Equine Handling:  http://awic.nal.usda.gov/farm-animals/livestock-species/horses</a:t>
            </a:r>
          </a:p>
          <a:p>
            <a:pPr lvl="1"/>
            <a:r>
              <a:rPr lang="en-US" dirty="0"/>
              <a:t>Equine Welfare Resources:  http://www.aaep.org/info/equine-welfare-51 </a:t>
            </a:r>
          </a:p>
          <a:p>
            <a:pPr lvl="1"/>
            <a:r>
              <a:rPr lang="en-US" dirty="0"/>
              <a:t>American Quarter Horse Association Animal Welfare:  http://www.aqha.com/animalwelfare </a:t>
            </a:r>
          </a:p>
          <a:p>
            <a:pPr lvl="1"/>
            <a:r>
              <a:rPr lang="en-US" dirty="0"/>
              <a:t>American Veterinary Medical Association Animal Welfare Policy Statements:  https://www.avma.org/KB/Resources/Reference/AnimalWelfare/Pages/Animal-Welfare-Policy-statements.aspx </a:t>
            </a:r>
          </a:p>
          <a:p>
            <a:pPr lvl="1"/>
            <a:endParaRPr lang="en-US" dirty="0"/>
          </a:p>
        </p:txBody>
      </p:sp>
    </p:spTree>
    <p:extLst>
      <p:ext uri="{BB962C8B-B14F-4D97-AF65-F5344CB8AC3E}">
        <p14:creationId xmlns:p14="http://schemas.microsoft.com/office/powerpoint/2010/main" val="3183030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Texas College and Career Readiness Standards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English Language Arts:  II. Reading, A; III. Speaking, A, 1-2; B 1-3; V. Research, B, 1, a-b</a:t>
            </a:r>
          </a:p>
          <a:p>
            <a:pPr lvl="1"/>
            <a:r>
              <a:rPr lang="en-US" dirty="0"/>
              <a:t>Science:  I. Nature of Science, A. 1. IV. Science, Technology, and Society, A. 1, B. 1-2</a:t>
            </a:r>
          </a:p>
          <a:p>
            <a:pPr lvl="1"/>
            <a:r>
              <a:rPr lang="en-US" dirty="0"/>
              <a:t>Social Studies:  IV: Analysis, Synthesis, and Evaluation of Information, A 1, 3, 5, 6; V. Effective Communication, A. 1-2</a:t>
            </a:r>
          </a:p>
          <a:p>
            <a:pPr lvl="1"/>
            <a:endParaRPr lang="en-US" dirty="0"/>
          </a:p>
        </p:txBody>
      </p:sp>
    </p:spTree>
    <p:extLst>
      <p:ext uri="{BB962C8B-B14F-4D97-AF65-F5344CB8AC3E}">
        <p14:creationId xmlns:p14="http://schemas.microsoft.com/office/powerpoint/2010/main" val="390899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80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B3A7-6123-4397-8C2C-664DEEE359DC}"/>
              </a:ext>
            </a:extLst>
          </p:cNvPr>
          <p:cNvSpPr>
            <a:spLocks noGrp="1"/>
          </p:cNvSpPr>
          <p:nvPr>
            <p:ph type="ctrTitle"/>
          </p:nvPr>
        </p:nvSpPr>
        <p:spPr>
          <a:xfrm>
            <a:off x="589214" y="1726858"/>
            <a:ext cx="8432800" cy="1739900"/>
          </a:xfrm>
        </p:spPr>
        <p:txBody>
          <a:bodyPr>
            <a:noAutofit/>
          </a:bodyPr>
          <a:lstStyle/>
          <a:p>
            <a:pPr fontAlgn="auto">
              <a:spcAft>
                <a:spcPts val="0"/>
              </a:spcAft>
              <a:defRPr/>
            </a:pPr>
            <a:r>
              <a:rPr lang="en-US" sz="3600" dirty="0"/>
              <a:t>Read “</a:t>
            </a:r>
            <a:r>
              <a:rPr lang="en-US" sz="3600" dirty="0">
                <a:hlinkClick r:id="rId2"/>
              </a:rPr>
              <a:t>The Horse Industry’s Responsibility to Equine Welfare</a:t>
            </a:r>
            <a:r>
              <a:rPr lang="en-US" sz="3600" dirty="0"/>
              <a:t>”</a:t>
            </a:r>
          </a:p>
        </p:txBody>
      </p:sp>
      <p:sp>
        <p:nvSpPr>
          <p:cNvPr id="4" name="Subtitle 3">
            <a:extLst>
              <a:ext uri="{FF2B5EF4-FFF2-40B4-BE49-F238E27FC236}">
                <a16:creationId xmlns:a16="http://schemas.microsoft.com/office/drawing/2014/main" id="{6F8C9E65-25C3-44A0-AA8C-1D243D0A7FD9}"/>
              </a:ext>
            </a:extLst>
          </p:cNvPr>
          <p:cNvSpPr>
            <a:spLocks noGrp="1"/>
          </p:cNvSpPr>
          <p:nvPr>
            <p:ph type="subTitle" idx="1"/>
          </p:nvPr>
        </p:nvSpPr>
        <p:spPr>
          <a:xfrm>
            <a:off x="490538" y="4351338"/>
            <a:ext cx="8077200" cy="1976437"/>
          </a:xfrm>
        </p:spPr>
        <p:txBody>
          <a:bodyPr/>
          <a:lstStyle/>
          <a:p>
            <a:pPr fontAlgn="auto">
              <a:spcAft>
                <a:spcPts val="0"/>
              </a:spcAft>
              <a:defRPr/>
            </a:pPr>
            <a:r>
              <a:rPr lang="en-US" sz="3200" cap="none" dirty="0"/>
              <a:t>What is your reaction to this article?</a:t>
            </a:r>
          </a:p>
        </p:txBody>
      </p:sp>
      <p:pic>
        <p:nvPicPr>
          <p:cNvPr id="15364" name="Picture 5">
            <a:extLst>
              <a:ext uri="{FF2B5EF4-FFF2-40B4-BE49-F238E27FC236}">
                <a16:creationId xmlns:a16="http://schemas.microsoft.com/office/drawing/2014/main" id="{D03EED83-DCE0-443F-8915-9ECFE30EC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7379" y="1476877"/>
            <a:ext cx="3111500"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145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A754E-BF32-4FD9-932C-95C15936E642}"/>
              </a:ext>
            </a:extLst>
          </p:cNvPr>
          <p:cNvSpPr>
            <a:spLocks noGrp="1"/>
          </p:cNvSpPr>
          <p:nvPr>
            <p:ph type="ctrTitle"/>
          </p:nvPr>
        </p:nvSpPr>
        <p:spPr>
          <a:xfrm>
            <a:off x="1605133" y="2711119"/>
            <a:ext cx="6951755" cy="1239072"/>
          </a:xfrm>
        </p:spPr>
        <p:txBody>
          <a:bodyPr>
            <a:noAutofit/>
          </a:bodyPr>
          <a:lstStyle/>
          <a:p>
            <a:pPr fontAlgn="auto">
              <a:spcAft>
                <a:spcPts val="0"/>
              </a:spcAft>
              <a:defRPr/>
            </a:pPr>
            <a:r>
              <a:rPr lang="en-US" sz="2600" b="0" dirty="0"/>
              <a:t>Animal welfare is in the spotlight.  </a:t>
            </a:r>
            <a:br>
              <a:rPr lang="en-US" sz="2600" b="0" dirty="0"/>
            </a:br>
            <a:r>
              <a:rPr lang="en-US" sz="2600" b="0" dirty="0"/>
              <a:t>As agriculturalists, we must do our best to protect the animals we utilize while educating others.</a:t>
            </a:r>
          </a:p>
        </p:txBody>
      </p:sp>
      <p:pic>
        <p:nvPicPr>
          <p:cNvPr id="16387" name="Picture 4">
            <a:extLst>
              <a:ext uri="{FF2B5EF4-FFF2-40B4-BE49-F238E27FC236}">
                <a16:creationId xmlns:a16="http://schemas.microsoft.com/office/drawing/2014/main" id="{CFADC5AB-BF04-4055-ABDB-0406F9959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079" y="958898"/>
            <a:ext cx="2732601" cy="231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33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663A-AB26-4CFE-A1EA-5724B3E055FD}"/>
              </a:ext>
            </a:extLst>
          </p:cNvPr>
          <p:cNvSpPr>
            <a:spLocks noGrp="1"/>
          </p:cNvSpPr>
          <p:nvPr>
            <p:ph type="title"/>
          </p:nvPr>
        </p:nvSpPr>
        <p:spPr/>
        <p:txBody>
          <a:bodyPr>
            <a:normAutofit/>
          </a:bodyPr>
          <a:lstStyle/>
          <a:p>
            <a:pPr fontAlgn="auto">
              <a:spcAft>
                <a:spcPts val="0"/>
              </a:spcAft>
              <a:defRPr/>
            </a:pPr>
            <a:r>
              <a:rPr lang="en-US" dirty="0"/>
              <a:t>Objectives</a:t>
            </a:r>
          </a:p>
        </p:txBody>
      </p:sp>
      <p:sp>
        <p:nvSpPr>
          <p:cNvPr id="3" name="Content Placeholder 2">
            <a:extLst>
              <a:ext uri="{FF2B5EF4-FFF2-40B4-BE49-F238E27FC236}">
                <a16:creationId xmlns:a16="http://schemas.microsoft.com/office/drawing/2014/main" id="{A123D71B-1AD5-4765-BCB4-DA40207760FD}"/>
              </a:ext>
            </a:extLst>
          </p:cNvPr>
          <p:cNvSpPr>
            <a:spLocks noGrp="1"/>
          </p:cNvSpPr>
          <p:nvPr>
            <p:ph sz="half" idx="1"/>
          </p:nvPr>
        </p:nvSpPr>
        <p:spPr/>
        <p:txBody>
          <a:bodyPr>
            <a:noAutofit/>
          </a:bodyPr>
          <a:lstStyle/>
          <a:p>
            <a:pPr lvl="1" fontAlgn="auto">
              <a:spcAft>
                <a:spcPts val="0"/>
              </a:spcAft>
              <a:defRPr/>
            </a:pPr>
            <a:r>
              <a:rPr lang="en-US" dirty="0"/>
              <a:t>Today we will:</a:t>
            </a:r>
          </a:p>
          <a:p>
            <a:pPr lvl="1" fontAlgn="auto">
              <a:spcAft>
                <a:spcPts val="0"/>
              </a:spcAft>
              <a:defRPr/>
            </a:pPr>
            <a:r>
              <a:rPr lang="en-US" dirty="0"/>
              <a:t>Describe the difference between animal rights and animal welfare </a:t>
            </a:r>
          </a:p>
          <a:p>
            <a:pPr lvl="1" fontAlgn="auto">
              <a:spcAft>
                <a:spcPts val="0"/>
              </a:spcAft>
              <a:defRPr/>
            </a:pPr>
            <a:r>
              <a:rPr lang="en-US" dirty="0"/>
              <a:t>Discuss the major issues related to animal welfare in the equine industry</a:t>
            </a:r>
          </a:p>
          <a:p>
            <a:pPr lvl="1" fontAlgn="auto">
              <a:spcAft>
                <a:spcPts val="0"/>
              </a:spcAft>
              <a:defRPr/>
            </a:pPr>
            <a:r>
              <a:rPr lang="en-US" dirty="0"/>
              <a:t>Share opinions related to equine animal welfare</a:t>
            </a:r>
          </a:p>
          <a:p>
            <a:pPr lvl="1" fontAlgn="auto">
              <a:spcAft>
                <a:spcPts val="0"/>
              </a:spcAft>
              <a:defRPr/>
            </a:pPr>
            <a:r>
              <a:rPr lang="en-US" dirty="0"/>
              <a:t>Research an equine animal welfare topic</a:t>
            </a:r>
          </a:p>
          <a:p>
            <a:pPr fontAlgn="auto">
              <a:spcAft>
                <a:spcPts val="0"/>
              </a:spcAft>
              <a:defRPr/>
            </a:pPr>
            <a:endParaRPr lang="en-US" sz="3600" dirty="0"/>
          </a:p>
          <a:p>
            <a:pPr fontAlgn="auto">
              <a:spcAft>
                <a:spcPts val="0"/>
              </a:spcAft>
              <a:defRPr/>
            </a:pPr>
            <a:endParaRPr lang="en-US" sz="3600" dirty="0"/>
          </a:p>
          <a:p>
            <a:pPr fontAlgn="auto">
              <a:spcAft>
                <a:spcPts val="0"/>
              </a:spcAft>
              <a:defRPr/>
            </a:pPr>
            <a:endParaRPr lang="en-US" sz="4800" dirty="0"/>
          </a:p>
        </p:txBody>
      </p:sp>
    </p:spTree>
    <p:extLst>
      <p:ext uri="{BB962C8B-B14F-4D97-AF65-F5344CB8AC3E}">
        <p14:creationId xmlns:p14="http://schemas.microsoft.com/office/powerpoint/2010/main" val="594525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FAAD-1761-4884-930A-06EF45B55047}"/>
              </a:ext>
            </a:extLst>
          </p:cNvPr>
          <p:cNvSpPr>
            <a:spLocks noGrp="1"/>
          </p:cNvSpPr>
          <p:nvPr>
            <p:ph type="ctrTitle"/>
          </p:nvPr>
        </p:nvSpPr>
        <p:spPr>
          <a:xfrm>
            <a:off x="3795747" y="1440673"/>
            <a:ext cx="4407540" cy="1673248"/>
          </a:xfrm>
        </p:spPr>
        <p:txBody>
          <a:bodyPr>
            <a:normAutofit/>
          </a:bodyPr>
          <a:lstStyle/>
          <a:p>
            <a:pPr algn="ctr" fontAlgn="auto">
              <a:spcAft>
                <a:spcPts val="0"/>
              </a:spcAft>
              <a:defRPr/>
            </a:pPr>
            <a:r>
              <a:rPr lang="en-US" sz="3600" dirty="0"/>
              <a:t>Animal Rights </a:t>
            </a:r>
            <a:br>
              <a:rPr lang="en-US" sz="3600" dirty="0"/>
            </a:br>
            <a:r>
              <a:rPr lang="en-US" sz="3600" dirty="0"/>
              <a:t>VS </a:t>
            </a:r>
            <a:br>
              <a:rPr lang="en-US" sz="3600" dirty="0"/>
            </a:br>
            <a:r>
              <a:rPr lang="en-US" sz="3600" dirty="0"/>
              <a:t>Animal Welfare</a:t>
            </a:r>
          </a:p>
        </p:txBody>
      </p:sp>
      <p:sp>
        <p:nvSpPr>
          <p:cNvPr id="4" name="Subtitle 3">
            <a:extLst>
              <a:ext uri="{FF2B5EF4-FFF2-40B4-BE49-F238E27FC236}">
                <a16:creationId xmlns:a16="http://schemas.microsoft.com/office/drawing/2014/main" id="{23A088B2-CABA-4C50-922D-1292DBEC0E79}"/>
              </a:ext>
            </a:extLst>
          </p:cNvPr>
          <p:cNvSpPr>
            <a:spLocks noGrp="1"/>
          </p:cNvSpPr>
          <p:nvPr>
            <p:ph type="subTitle" idx="1"/>
          </p:nvPr>
        </p:nvSpPr>
        <p:spPr>
          <a:xfrm>
            <a:off x="1948754" y="4436378"/>
            <a:ext cx="10058400" cy="1143000"/>
          </a:xfrm>
        </p:spPr>
        <p:txBody>
          <a:bodyPr/>
          <a:lstStyle/>
          <a:p>
            <a:pPr marL="0" lvl="1" algn="l" fontAlgn="auto">
              <a:spcBef>
                <a:spcPts val="1200"/>
              </a:spcBef>
              <a:spcAft>
                <a:spcPts val="200"/>
              </a:spcAft>
              <a:buSzPct val="100000"/>
              <a:defRPr/>
            </a:pPr>
            <a:r>
              <a:rPr lang="en-US" sz="2800" dirty="0"/>
              <a:t>There is a BIG difference between these viewpoints</a:t>
            </a:r>
          </a:p>
          <a:p>
            <a:pPr fontAlgn="auto">
              <a:spcAft>
                <a:spcPts val="0"/>
              </a:spcAft>
              <a:defRPr/>
            </a:pPr>
            <a:endParaRPr lang="en-US" dirty="0"/>
          </a:p>
        </p:txBody>
      </p:sp>
    </p:spTree>
    <p:extLst>
      <p:ext uri="{BB962C8B-B14F-4D97-AF65-F5344CB8AC3E}">
        <p14:creationId xmlns:p14="http://schemas.microsoft.com/office/powerpoint/2010/main" val="2431777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Animal Rights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animal rights activist is committed to changing how the world uses animals; they believe animals should be free and NOT used for any human purpose</a:t>
            </a:r>
          </a:p>
          <a:p>
            <a:pPr lvl="1"/>
            <a:endParaRPr lang="en-US" dirty="0"/>
          </a:p>
        </p:txBody>
      </p:sp>
      <p:pic>
        <p:nvPicPr>
          <p:cNvPr id="4" name="Picture 3">
            <a:extLst>
              <a:ext uri="{FF2B5EF4-FFF2-40B4-BE49-F238E27FC236}">
                <a16:creationId xmlns:a16="http://schemas.microsoft.com/office/drawing/2014/main" id="{CCACA17E-7DA5-48E6-9AAB-1E000C475421}"/>
              </a:ext>
            </a:extLst>
          </p:cNvPr>
          <p:cNvPicPr>
            <a:picLocks noChangeAspect="1"/>
          </p:cNvPicPr>
          <p:nvPr/>
        </p:nvPicPr>
        <p:blipFill>
          <a:blip r:embed="rId2"/>
          <a:stretch>
            <a:fillRect/>
          </a:stretch>
        </p:blipFill>
        <p:spPr>
          <a:xfrm>
            <a:off x="4302284" y="2942196"/>
            <a:ext cx="3529904" cy="2647428"/>
          </a:xfrm>
          <a:prstGeom prst="rect">
            <a:avLst/>
          </a:prstGeom>
        </p:spPr>
      </p:pic>
    </p:spTree>
    <p:extLst>
      <p:ext uri="{BB962C8B-B14F-4D97-AF65-F5344CB8AC3E}">
        <p14:creationId xmlns:p14="http://schemas.microsoft.com/office/powerpoint/2010/main" val="800911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Animal Welfare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animal welfare advocate is committed to humane use of animals; they believe that animals should be cared for and properly treated, but may be used for food, entertainment, and companionship</a:t>
            </a:r>
          </a:p>
          <a:p>
            <a:pPr lvl="1"/>
            <a:endParaRPr lang="en-US" dirty="0"/>
          </a:p>
        </p:txBody>
      </p:sp>
      <p:pic>
        <p:nvPicPr>
          <p:cNvPr id="4" name="Picture 3">
            <a:extLst>
              <a:ext uri="{FF2B5EF4-FFF2-40B4-BE49-F238E27FC236}">
                <a16:creationId xmlns:a16="http://schemas.microsoft.com/office/drawing/2014/main" id="{7AE77F39-2D36-4BEC-8CC9-8A4F19C74BA2}"/>
              </a:ext>
            </a:extLst>
          </p:cNvPr>
          <p:cNvPicPr>
            <a:picLocks noChangeAspect="1"/>
          </p:cNvPicPr>
          <p:nvPr/>
        </p:nvPicPr>
        <p:blipFill>
          <a:blip r:embed="rId2"/>
          <a:stretch>
            <a:fillRect/>
          </a:stretch>
        </p:blipFill>
        <p:spPr>
          <a:xfrm>
            <a:off x="4451507" y="3183954"/>
            <a:ext cx="3300776" cy="2470972"/>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Animal Welfare Issues in the Equine Industry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quick search for equine animal welfare issues will produce the following results:</a:t>
            </a:r>
          </a:p>
          <a:p>
            <a:pPr lvl="2"/>
            <a:r>
              <a:rPr lang="en-US" sz="2400" dirty="0"/>
              <a:t>Inhumane practices related to training for a variety of events including western pleasure, </a:t>
            </a:r>
            <a:r>
              <a:rPr lang="en-US" sz="2400" dirty="0" err="1"/>
              <a:t>saddlebreds</a:t>
            </a:r>
            <a:r>
              <a:rPr lang="en-US" sz="2400" dirty="0"/>
              <a:t>, cutting, and racing</a:t>
            </a:r>
          </a:p>
          <a:p>
            <a:pPr lvl="2"/>
            <a:r>
              <a:rPr lang="en-US" sz="2400" dirty="0"/>
              <a:t>Breeding mares for the purpose of using them as nurse mares or progesterone</a:t>
            </a:r>
          </a:p>
          <a:p>
            <a:pPr lvl="2"/>
            <a:r>
              <a:rPr lang="en-US" sz="2400" dirty="0"/>
              <a:t>Inhumane horse slaughter and transport practices domestic and international</a:t>
            </a:r>
          </a:p>
          <a:p>
            <a:pPr lvl="1"/>
            <a:endParaRPr lang="en-US" dirty="0"/>
          </a:p>
        </p:txBody>
      </p:sp>
    </p:spTree>
    <p:extLst>
      <p:ext uri="{BB962C8B-B14F-4D97-AF65-F5344CB8AC3E}">
        <p14:creationId xmlns:p14="http://schemas.microsoft.com/office/powerpoint/2010/main" val="32197475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purl.org/dc/terms/"/>
    <ds:schemaRef ds:uri="05d88611-e516-4d1a-b12e-39107e78b3d0"/>
    <ds:schemaRef ds:uri="http://purl.org/dc/elements/1.1/"/>
    <ds:schemaRef ds:uri="http://schemas.microsoft.com/office/2006/metadata/properties"/>
    <ds:schemaRef ds:uri="http://www.w3.org/XML/1998/namespace"/>
    <ds:schemaRef ds:uri="http://schemas.microsoft.com/office/2006/documentManagement/types"/>
    <ds:schemaRef ds:uri="http://schemas.microsoft.com/sharepoint/v3"/>
    <ds:schemaRef ds:uri="56ea17bb-c96d-4826-b465-01eec0dd23dd"/>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174</TotalTime>
  <Words>716</Words>
  <Application>Microsoft Office PowerPoint</Application>
  <PresentationFormat>Widescreen</PresentationFormat>
  <Paragraphs>67</Paragraphs>
  <Slides>19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.AppleSystemUIFont</vt:lpstr>
      <vt:lpstr>Arial</vt:lpstr>
      <vt:lpstr>Calibri</vt:lpstr>
      <vt:lpstr>Calibri Light</vt:lpstr>
      <vt:lpstr>Open Sans</vt:lpstr>
      <vt:lpstr>Open Sans SemiBold</vt:lpstr>
      <vt:lpstr>2_Office Theme</vt:lpstr>
      <vt:lpstr>3_Office Theme</vt:lpstr>
      <vt:lpstr>PowerPoint Presentation</vt:lpstr>
      <vt:lpstr>PowerPoint Presentation</vt:lpstr>
      <vt:lpstr>Read “The Horse Industry’s Responsibility to Equine Welfare”</vt:lpstr>
      <vt:lpstr>Animal welfare is in the spotlight.   As agriculturalists, we must do our best to protect the animals we utilize while educating others.</vt:lpstr>
      <vt:lpstr>Objectives</vt:lpstr>
      <vt:lpstr>Animal Rights  VS  Animal Welfare</vt:lpstr>
      <vt:lpstr>Animal Rights</vt:lpstr>
      <vt:lpstr>Animal Welfare</vt:lpstr>
      <vt:lpstr>Animal Welfare Issues in the Equine Industry</vt:lpstr>
      <vt:lpstr>Review Position Statements</vt:lpstr>
      <vt:lpstr>Think—Pair—Share </vt:lpstr>
      <vt:lpstr>Research Equine Welfare Issues</vt:lpstr>
      <vt:lpstr>Questions for Review</vt:lpstr>
      <vt:lpstr>Questions for Review</vt:lpstr>
      <vt:lpstr>Questions for Review</vt:lpstr>
      <vt:lpstr>Questions for Review</vt:lpstr>
      <vt:lpstr>Summary</vt:lpstr>
      <vt:lpstr>References</vt:lpstr>
      <vt:lpstr>Texas College and Career Readiness 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10</cp:revision>
  <cp:lastPrinted>2017-07-07T16:17:37Z</cp:lastPrinted>
  <dcterms:created xsi:type="dcterms:W3CDTF">2017-07-11T23:58:30Z</dcterms:created>
  <dcterms:modified xsi:type="dcterms:W3CDTF">2017-07-25T19:58:13Z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