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0"/>
  </p:notesMasterIdLst>
  <p:sldIdLst>
    <p:sldId id="321" r:id="rId6"/>
    <p:sldId id="319" r:id="rId7"/>
    <p:sldId id="323" r:id="rId8"/>
    <p:sldId id="324" r:id="rId9"/>
    <p:sldId id="325" r:id="rId10"/>
    <p:sldId id="326" r:id="rId11"/>
    <p:sldId id="327" r:id="rId12"/>
    <p:sldId id="341" r:id="rId13"/>
    <p:sldId id="328" r:id="rId14"/>
    <p:sldId id="331" r:id="rId15"/>
    <p:sldId id="340" r:id="rId16"/>
    <p:sldId id="339" r:id="rId17"/>
    <p:sldId id="338" r:id="rId18"/>
    <p:sldId id="342" r:id="rId19"/>
    <p:sldId id="343" r:id="rId20"/>
    <p:sldId id="344" r:id="rId21"/>
    <p:sldId id="345" r:id="rId22"/>
    <p:sldId id="348" r:id="rId23"/>
    <p:sldId id="353" r:id="rId24"/>
    <p:sldId id="352" r:id="rId25"/>
    <p:sldId id="351" r:id="rId26"/>
    <p:sldId id="350" r:id="rId27"/>
    <p:sldId id="349" r:id="rId28"/>
    <p:sldId id="346"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History of Printing &amp; Imaging</a:t>
            </a:r>
          </a:p>
          <a:p>
            <a:pPr lvl="1"/>
            <a:r>
              <a:rPr lang="en-US" dirty="0"/>
              <a:t>The capturing and reproduction of imaginations</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9114536" cy="4734318"/>
          </a:xfrm>
        </p:spPr>
        <p:txBody>
          <a:bodyPr/>
          <a:lstStyle/>
          <a:p>
            <a:pPr lvl="1"/>
            <a:r>
              <a:rPr lang="en-US" dirty="0"/>
              <a:t>Intaglio Printing</a:t>
            </a:r>
          </a:p>
          <a:p>
            <a:pPr lvl="2"/>
            <a:r>
              <a:rPr lang="en-US" sz="2400" dirty="0"/>
              <a:t>A family of printing techniques in which the image is cut into a surface, and the sunken area holds the ink</a:t>
            </a:r>
          </a:p>
          <a:p>
            <a:pPr lvl="2"/>
            <a:r>
              <a:rPr lang="en-US" sz="2400" dirty="0"/>
              <a:t>Normally copper or zinc plates are used as the surface or matrix</a:t>
            </a:r>
          </a:p>
          <a:p>
            <a:pPr lvl="2"/>
            <a:r>
              <a:rPr lang="en-US" sz="2400" dirty="0"/>
              <a:t>Etching and Engraving are types of Intaglio</a:t>
            </a:r>
          </a:p>
          <a:p>
            <a:pPr lvl="2"/>
            <a:r>
              <a:rPr lang="en-US" sz="2400" dirty="0"/>
              <a:t>Today Intaglio engraving is used for printing currency and passports</a:t>
            </a:r>
          </a:p>
          <a:p>
            <a:pPr lvl="1"/>
            <a:endParaRPr lang="en-US" dirty="0"/>
          </a:p>
        </p:txBody>
      </p:sp>
      <p:pic>
        <p:nvPicPr>
          <p:cNvPr id="4" name="Picture 3">
            <a:extLst>
              <a:ext uri="{FF2B5EF4-FFF2-40B4-BE49-F238E27FC236}">
                <a16:creationId xmlns:a16="http://schemas.microsoft.com/office/drawing/2014/main" id="{60C90D24-01A9-4173-A8FE-DEAEE7DA2F24}"/>
              </a:ext>
            </a:extLst>
          </p:cNvPr>
          <p:cNvPicPr>
            <a:picLocks noChangeAspect="1"/>
          </p:cNvPicPr>
          <p:nvPr/>
        </p:nvPicPr>
        <p:blipFill>
          <a:blip r:embed="rId2"/>
          <a:stretch>
            <a:fillRect/>
          </a:stretch>
        </p:blipFill>
        <p:spPr>
          <a:xfrm>
            <a:off x="9933166" y="2554496"/>
            <a:ext cx="2072285" cy="2596805"/>
          </a:xfrm>
          <a:prstGeom prst="rect">
            <a:avLst/>
          </a:prstGeom>
        </p:spPr>
      </p:pic>
    </p:spTree>
    <p:extLst>
      <p:ext uri="{BB962C8B-B14F-4D97-AF65-F5344CB8AC3E}">
        <p14:creationId xmlns:p14="http://schemas.microsoft.com/office/powerpoint/2010/main" val="215320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9304189" cy="4734318"/>
          </a:xfrm>
        </p:spPr>
        <p:txBody>
          <a:bodyPr/>
          <a:lstStyle/>
          <a:p>
            <a:pPr lvl="1"/>
            <a:r>
              <a:rPr lang="en-US" dirty="0"/>
              <a:t>Lithography</a:t>
            </a:r>
          </a:p>
          <a:p>
            <a:pPr lvl="2"/>
            <a:r>
              <a:rPr lang="en-US" sz="2400" dirty="0"/>
              <a:t>Printing from a smooth flat stone or metal surface (also called a plate) using a chemical process to create an image</a:t>
            </a:r>
          </a:p>
          <a:p>
            <a:pPr lvl="2"/>
            <a:r>
              <a:rPr lang="en-US" sz="2400" dirty="0"/>
              <a:t>Invented in 1796 by German author and actor Alois </a:t>
            </a:r>
            <a:r>
              <a:rPr lang="en-US" sz="2400" dirty="0" err="1"/>
              <a:t>Senefelder</a:t>
            </a:r>
            <a:endParaRPr lang="en-US" sz="2400" dirty="0"/>
          </a:p>
          <a:p>
            <a:pPr lvl="2"/>
            <a:r>
              <a:rPr lang="en-US" sz="2400" dirty="0"/>
              <a:t>Process:</a:t>
            </a:r>
          </a:p>
          <a:p>
            <a:pPr lvl="3"/>
            <a:r>
              <a:rPr lang="en-US" sz="2200" dirty="0"/>
              <a:t>Because oil and water don’t mix, an oil based image is first created on a smooth stone or metal surface</a:t>
            </a:r>
          </a:p>
          <a:p>
            <a:pPr lvl="3"/>
            <a:r>
              <a:rPr lang="en-US" sz="2200" dirty="0"/>
              <a:t>The surface is then treated with an acid and gum </a:t>
            </a:r>
            <a:r>
              <a:rPr lang="en-US" sz="2200" dirty="0" err="1"/>
              <a:t>arabic</a:t>
            </a:r>
            <a:r>
              <a:rPr lang="en-US" sz="2200" dirty="0"/>
              <a:t> mixture, etching areas not protected by the grease-based image</a:t>
            </a:r>
          </a:p>
          <a:p>
            <a:pPr lvl="3"/>
            <a:r>
              <a:rPr lang="en-US" sz="2200" dirty="0"/>
              <a:t>The etched area retains water and repels the oil based ink, which sticks to the image</a:t>
            </a:r>
          </a:p>
          <a:p>
            <a:pPr lvl="3"/>
            <a:r>
              <a:rPr lang="en-US" sz="2200" dirty="0"/>
              <a:t>The image can then be transferred and reproduced many times on paper</a:t>
            </a:r>
          </a:p>
          <a:p>
            <a:pPr lvl="1"/>
            <a:endParaRPr lang="en-US" dirty="0"/>
          </a:p>
        </p:txBody>
      </p:sp>
      <p:pic>
        <p:nvPicPr>
          <p:cNvPr id="4" name="Picture 3">
            <a:extLst>
              <a:ext uri="{FF2B5EF4-FFF2-40B4-BE49-F238E27FC236}">
                <a16:creationId xmlns:a16="http://schemas.microsoft.com/office/drawing/2014/main" id="{3C30BC9D-92D1-4261-91DA-EC88D22DADDE}"/>
              </a:ext>
            </a:extLst>
          </p:cNvPr>
          <p:cNvPicPr>
            <a:picLocks noChangeAspect="1"/>
          </p:cNvPicPr>
          <p:nvPr/>
        </p:nvPicPr>
        <p:blipFill>
          <a:blip r:embed="rId2"/>
          <a:stretch>
            <a:fillRect/>
          </a:stretch>
        </p:blipFill>
        <p:spPr>
          <a:xfrm>
            <a:off x="10092303" y="2424853"/>
            <a:ext cx="1998916" cy="3102407"/>
          </a:xfrm>
          <a:prstGeom prst="rect">
            <a:avLst/>
          </a:prstGeom>
        </p:spPr>
      </p:pic>
    </p:spTree>
    <p:extLst>
      <p:ext uri="{BB962C8B-B14F-4D97-AF65-F5344CB8AC3E}">
        <p14:creationId xmlns:p14="http://schemas.microsoft.com/office/powerpoint/2010/main" val="2474278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9040029" cy="4734318"/>
          </a:xfrm>
        </p:spPr>
        <p:txBody>
          <a:bodyPr/>
          <a:lstStyle/>
          <a:p>
            <a:pPr lvl="1"/>
            <a:r>
              <a:rPr lang="en-US" sz="2200" dirty="0"/>
              <a:t>Color Printing</a:t>
            </a:r>
          </a:p>
          <a:p>
            <a:pPr lvl="2"/>
            <a:r>
              <a:rPr lang="en-US" sz="2200" dirty="0"/>
              <a:t>Using different color inks on separate plates (chromolithography) helped achieve color prints, but the process was costly and very time consuming, taking months to set the colors in the stone and months to do the multiple pass printing</a:t>
            </a:r>
          </a:p>
          <a:p>
            <a:pPr lvl="2"/>
            <a:r>
              <a:rPr lang="en-US" sz="2200" dirty="0"/>
              <a:t>Master Printers had to correctly line up the color plates (this is called registering)</a:t>
            </a:r>
          </a:p>
          <a:p>
            <a:pPr lvl="2"/>
            <a:r>
              <a:rPr lang="en-US" sz="2200" dirty="0"/>
              <a:t>High quality color prints were called ‘chromos’ and used many color plates</a:t>
            </a:r>
          </a:p>
          <a:p>
            <a:pPr lvl="2"/>
            <a:r>
              <a:rPr lang="en-US" sz="2200" dirty="0"/>
              <a:t>Lower quality and lower cost prints could be made by using large blocks of color requiring fewer color plates; so many posters were created this way, it became a style of image coloring</a:t>
            </a:r>
          </a:p>
          <a:p>
            <a:pPr lvl="1"/>
            <a:endParaRPr lang="en-US" dirty="0"/>
          </a:p>
        </p:txBody>
      </p:sp>
      <p:pic>
        <p:nvPicPr>
          <p:cNvPr id="4" name="Picture 3">
            <a:extLst>
              <a:ext uri="{FF2B5EF4-FFF2-40B4-BE49-F238E27FC236}">
                <a16:creationId xmlns:a16="http://schemas.microsoft.com/office/drawing/2014/main" id="{B51335D1-A328-4856-A47E-3F2DD9198813}"/>
              </a:ext>
            </a:extLst>
          </p:cNvPr>
          <p:cNvPicPr>
            <a:picLocks noChangeAspect="1"/>
          </p:cNvPicPr>
          <p:nvPr/>
        </p:nvPicPr>
        <p:blipFill>
          <a:blip r:embed="rId2"/>
          <a:stretch>
            <a:fillRect/>
          </a:stretch>
        </p:blipFill>
        <p:spPr>
          <a:xfrm>
            <a:off x="9936479" y="2178494"/>
            <a:ext cx="2086187" cy="3218170"/>
          </a:xfrm>
          <a:prstGeom prst="rect">
            <a:avLst/>
          </a:prstGeom>
        </p:spPr>
      </p:pic>
    </p:spTree>
    <p:extLst>
      <p:ext uri="{BB962C8B-B14F-4D97-AF65-F5344CB8AC3E}">
        <p14:creationId xmlns:p14="http://schemas.microsoft.com/office/powerpoint/2010/main" val="245196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5" y="1413842"/>
            <a:ext cx="8778306" cy="4734318"/>
          </a:xfrm>
        </p:spPr>
        <p:txBody>
          <a:bodyPr/>
          <a:lstStyle/>
          <a:p>
            <a:pPr lvl="1"/>
            <a:r>
              <a:rPr lang="en-US" sz="2200" dirty="0"/>
              <a:t>Photography</a:t>
            </a:r>
          </a:p>
          <a:p>
            <a:pPr lvl="2"/>
            <a:r>
              <a:rPr lang="en-US" sz="2200" dirty="0"/>
              <a:t>Is the combination of the pinhole camera obscura concept with the observations that certain substances are visibly altered by exposure to light</a:t>
            </a:r>
          </a:p>
          <a:p>
            <a:pPr lvl="2"/>
            <a:r>
              <a:rPr lang="en-US" sz="2200" dirty="0"/>
              <a:t>Pinhole Camera Obscura</a:t>
            </a:r>
          </a:p>
          <a:p>
            <a:pPr lvl="3"/>
            <a:r>
              <a:rPr lang="en-US" sz="2200" dirty="0"/>
              <a:t>Light coming through a pinhole projects an image (reversed &amp; upside down) in a dark box</a:t>
            </a:r>
          </a:p>
          <a:p>
            <a:pPr lvl="2"/>
            <a:r>
              <a:rPr lang="en-US" sz="2200" dirty="0"/>
              <a:t>Different light sensitive materials, chemicals and plates were tested over many years; each building quicker more stable cameras</a:t>
            </a:r>
          </a:p>
          <a:p>
            <a:pPr lvl="2"/>
            <a:r>
              <a:rPr lang="en-US" sz="2200" dirty="0"/>
              <a:t>Faint ‘latent’ images were enhanced with various vapors decreasing exposure times</a:t>
            </a:r>
          </a:p>
          <a:p>
            <a:pPr lvl="2"/>
            <a:r>
              <a:rPr lang="en-US" sz="2200" dirty="0"/>
              <a:t>Color photographs originally came from overlaying 3 color sensitive images</a:t>
            </a:r>
          </a:p>
          <a:p>
            <a:pPr lvl="1"/>
            <a:endParaRPr lang="en-US" dirty="0"/>
          </a:p>
        </p:txBody>
      </p:sp>
      <p:pic>
        <p:nvPicPr>
          <p:cNvPr id="4" name="Picture 3">
            <a:extLst>
              <a:ext uri="{FF2B5EF4-FFF2-40B4-BE49-F238E27FC236}">
                <a16:creationId xmlns:a16="http://schemas.microsoft.com/office/drawing/2014/main" id="{6FEBCDA6-B314-4974-9595-FC35D6F486F3}"/>
              </a:ext>
            </a:extLst>
          </p:cNvPr>
          <p:cNvPicPr>
            <a:picLocks noChangeAspect="1"/>
          </p:cNvPicPr>
          <p:nvPr/>
        </p:nvPicPr>
        <p:blipFill>
          <a:blip r:embed="rId2"/>
          <a:stretch>
            <a:fillRect/>
          </a:stretch>
        </p:blipFill>
        <p:spPr>
          <a:xfrm>
            <a:off x="9110575" y="3729964"/>
            <a:ext cx="2856402" cy="2331442"/>
          </a:xfrm>
          <a:prstGeom prst="rect">
            <a:avLst/>
          </a:prstGeom>
        </p:spPr>
      </p:pic>
    </p:spTree>
    <p:extLst>
      <p:ext uri="{BB962C8B-B14F-4D97-AF65-F5344CB8AC3E}">
        <p14:creationId xmlns:p14="http://schemas.microsoft.com/office/powerpoint/2010/main" val="2011350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9883480" cy="4734318"/>
          </a:xfrm>
        </p:spPr>
        <p:txBody>
          <a:bodyPr/>
          <a:lstStyle/>
          <a:p>
            <a:pPr lvl="1"/>
            <a:r>
              <a:rPr lang="en-US" sz="2200" dirty="0"/>
              <a:t>Photography (cont.)</a:t>
            </a:r>
          </a:p>
          <a:p>
            <a:pPr lvl="2"/>
            <a:r>
              <a:rPr lang="en-US" sz="2200" dirty="0"/>
              <a:t>Lenses replaced the pinhole bringing more clarity and focus to the photos</a:t>
            </a:r>
          </a:p>
          <a:p>
            <a:pPr lvl="2"/>
            <a:r>
              <a:rPr lang="en-US" sz="2200" dirty="0"/>
              <a:t>Metal plates used to capture exposures were eventually replaced by photo sensitive paper and film</a:t>
            </a:r>
          </a:p>
          <a:p>
            <a:pPr lvl="2"/>
            <a:r>
              <a:rPr lang="en-US" sz="2200" dirty="0"/>
              <a:t>How a camera works:</a:t>
            </a:r>
          </a:p>
          <a:p>
            <a:pPr lvl="3"/>
            <a:r>
              <a:rPr lang="en-US" sz="2200" dirty="0"/>
              <a:t>Light comes through the lens </a:t>
            </a:r>
            <a:br>
              <a:rPr lang="en-US" sz="2200" dirty="0"/>
            </a:br>
            <a:r>
              <a:rPr lang="en-US" sz="2200" dirty="0"/>
              <a:t>(a typical camera has several lens to manipulate that light)</a:t>
            </a:r>
          </a:p>
          <a:p>
            <a:pPr lvl="3"/>
            <a:r>
              <a:rPr lang="en-US" sz="2200" dirty="0"/>
              <a:t>Aperture controls the amount of light let into the lenses affecting the brightness</a:t>
            </a:r>
          </a:p>
          <a:p>
            <a:pPr lvl="3"/>
            <a:r>
              <a:rPr lang="en-US" sz="2200" dirty="0"/>
              <a:t>Shutter is the last stop controlling exposure and letting the light into the camera </a:t>
            </a:r>
          </a:p>
          <a:p>
            <a:pPr lvl="3"/>
            <a:r>
              <a:rPr lang="en-US" sz="2200" dirty="0"/>
              <a:t>Light quickly passes through the shutter and projects on the photo sensitive material or sensor to create the image</a:t>
            </a:r>
          </a:p>
          <a:p>
            <a:pPr lvl="1"/>
            <a:endParaRPr lang="en-US" dirty="0"/>
          </a:p>
        </p:txBody>
      </p:sp>
      <p:pic>
        <p:nvPicPr>
          <p:cNvPr id="4" name="Picture 3">
            <a:extLst>
              <a:ext uri="{FF2B5EF4-FFF2-40B4-BE49-F238E27FC236}">
                <a16:creationId xmlns:a16="http://schemas.microsoft.com/office/drawing/2014/main" id="{EE596146-66A8-45E1-9F2C-FCEF81D19C1C}"/>
              </a:ext>
            </a:extLst>
          </p:cNvPr>
          <p:cNvPicPr>
            <a:picLocks noChangeAspect="1"/>
          </p:cNvPicPr>
          <p:nvPr/>
        </p:nvPicPr>
        <p:blipFill>
          <a:blip r:embed="rId2"/>
          <a:stretch>
            <a:fillRect/>
          </a:stretch>
        </p:blipFill>
        <p:spPr>
          <a:xfrm>
            <a:off x="10624144" y="2307245"/>
            <a:ext cx="1316133" cy="3847493"/>
          </a:xfrm>
          <a:prstGeom prst="rect">
            <a:avLst/>
          </a:prstGeom>
        </p:spPr>
      </p:pic>
    </p:spTree>
    <p:extLst>
      <p:ext uri="{BB962C8B-B14F-4D97-AF65-F5344CB8AC3E}">
        <p14:creationId xmlns:p14="http://schemas.microsoft.com/office/powerpoint/2010/main" val="980869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9054599" cy="4734318"/>
          </a:xfrm>
        </p:spPr>
        <p:txBody>
          <a:bodyPr/>
          <a:lstStyle/>
          <a:p>
            <a:pPr lvl="1"/>
            <a:r>
              <a:rPr lang="en-US" sz="2200" dirty="0"/>
              <a:t>Typesetting </a:t>
            </a:r>
          </a:p>
          <a:p>
            <a:pPr lvl="2"/>
            <a:r>
              <a:rPr lang="en-US" sz="2000" dirty="0"/>
              <a:t>Hot Metal (late 19th century)</a:t>
            </a:r>
          </a:p>
          <a:p>
            <a:pPr lvl="3"/>
            <a:r>
              <a:rPr lang="en-US" sz="1800" dirty="0"/>
              <a:t>Linotype machines mechanized letterpress printing (similar to Gutenberg printing press) by using molten type metal (lead) molded temporarily for press ink printing</a:t>
            </a:r>
          </a:p>
          <a:p>
            <a:pPr lvl="3"/>
            <a:r>
              <a:rPr lang="en-US" sz="1800" dirty="0"/>
              <a:t>Slugs, or entire lines of type, were created</a:t>
            </a:r>
          </a:p>
          <a:p>
            <a:pPr lvl="3"/>
            <a:r>
              <a:rPr lang="en-US" sz="1800" dirty="0"/>
              <a:t>After printing, the slugs are reheated and recycled for use on another print project</a:t>
            </a:r>
          </a:p>
          <a:p>
            <a:pPr lvl="2"/>
            <a:r>
              <a:rPr lang="en-US" sz="2000" dirty="0"/>
              <a:t>Photo (mid 20th century)</a:t>
            </a:r>
          </a:p>
          <a:p>
            <a:pPr lvl="3"/>
            <a:r>
              <a:rPr lang="en-US" sz="1800" dirty="0"/>
              <a:t>A form of offset printing in which machines project characters onto film first</a:t>
            </a:r>
          </a:p>
          <a:p>
            <a:pPr lvl="3"/>
            <a:r>
              <a:rPr lang="en-US" sz="1800" dirty="0"/>
              <a:t>This ‘cold type’ typesetting could now be done in an office instead of a warehouse</a:t>
            </a:r>
          </a:p>
          <a:p>
            <a:pPr lvl="3"/>
            <a:r>
              <a:rPr lang="en-US" sz="1800" dirty="0"/>
              <a:t>With the development of CRT screens composition and markup became even easier</a:t>
            </a:r>
          </a:p>
          <a:p>
            <a:pPr lvl="3"/>
            <a:r>
              <a:rPr lang="en-US" sz="1800" dirty="0"/>
              <a:t>These advances in typesetting technology would eventually lead to consumers being capable of desk top publishing</a:t>
            </a:r>
          </a:p>
          <a:p>
            <a:pPr lvl="1"/>
            <a:endParaRPr lang="en-US" dirty="0"/>
          </a:p>
        </p:txBody>
      </p:sp>
      <p:pic>
        <p:nvPicPr>
          <p:cNvPr id="4" name="Picture 3">
            <a:extLst>
              <a:ext uri="{FF2B5EF4-FFF2-40B4-BE49-F238E27FC236}">
                <a16:creationId xmlns:a16="http://schemas.microsoft.com/office/drawing/2014/main" id="{AA97E2E1-AEEA-4A46-BB8D-7DCA2384788E}"/>
              </a:ext>
            </a:extLst>
          </p:cNvPr>
          <p:cNvPicPr>
            <a:picLocks noChangeAspect="1"/>
          </p:cNvPicPr>
          <p:nvPr/>
        </p:nvPicPr>
        <p:blipFill>
          <a:blip r:embed="rId2"/>
          <a:stretch>
            <a:fillRect/>
          </a:stretch>
        </p:blipFill>
        <p:spPr>
          <a:xfrm>
            <a:off x="9604141" y="2947131"/>
            <a:ext cx="2391950" cy="2833401"/>
          </a:xfrm>
          <a:prstGeom prst="rect">
            <a:avLst/>
          </a:prstGeom>
        </p:spPr>
      </p:pic>
    </p:spTree>
    <p:extLst>
      <p:ext uri="{BB962C8B-B14F-4D97-AF65-F5344CB8AC3E}">
        <p14:creationId xmlns:p14="http://schemas.microsoft.com/office/powerpoint/2010/main" val="2426318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8063079" cy="4734318"/>
          </a:xfrm>
        </p:spPr>
        <p:txBody>
          <a:bodyPr/>
          <a:lstStyle/>
          <a:p>
            <a:pPr lvl="1"/>
            <a:r>
              <a:rPr lang="en-US" sz="2000" dirty="0"/>
              <a:t>Offset Printing (Modern Lithography)</a:t>
            </a:r>
          </a:p>
          <a:p>
            <a:pPr lvl="2"/>
            <a:r>
              <a:rPr lang="en-US" sz="2000" dirty="0"/>
              <a:t>Today, most high volume printing of posters, books, newspapers, etc. use “offset lithography”</a:t>
            </a:r>
          </a:p>
          <a:p>
            <a:pPr lvl="2"/>
            <a:r>
              <a:rPr lang="en-US" sz="2000" dirty="0"/>
              <a:t>Process:</a:t>
            </a:r>
          </a:p>
          <a:p>
            <a:pPr lvl="3"/>
            <a:r>
              <a:rPr lang="en-US" sz="1800" dirty="0"/>
              <a:t>Photographic negative or a CTP (computer-to-plate) laser image is applied to a flexible plate covered with a photosensitive emulsion</a:t>
            </a:r>
          </a:p>
          <a:p>
            <a:pPr lvl="3"/>
            <a:r>
              <a:rPr lang="en-US" sz="1800" dirty="0"/>
              <a:t>Plate is attached to a cylinder on a printing press where dampening rollers apply water </a:t>
            </a:r>
          </a:p>
          <a:p>
            <a:pPr lvl="3"/>
            <a:r>
              <a:rPr lang="en-US" sz="1800" dirty="0"/>
              <a:t>Water is repelled by the emulsion of the image area, then hydrophobic ink is applied to the plate which is repelled by the water, but it sticks to the emulsion of the image area</a:t>
            </a:r>
          </a:p>
          <a:p>
            <a:pPr lvl="3"/>
            <a:r>
              <a:rPr lang="en-US" sz="1800" dirty="0"/>
              <a:t>Rubber ‘blanket’ cylinder squeezes away the excess water</a:t>
            </a:r>
          </a:p>
          <a:p>
            <a:pPr lvl="3"/>
            <a:r>
              <a:rPr lang="en-US" sz="1800" dirty="0"/>
              <a:t>Uniform pressure and an impression cylinder finally transfers the image to the paper</a:t>
            </a:r>
          </a:p>
          <a:p>
            <a:pPr lvl="1"/>
            <a:endParaRPr lang="en-US" dirty="0"/>
          </a:p>
        </p:txBody>
      </p:sp>
      <p:grpSp>
        <p:nvGrpSpPr>
          <p:cNvPr id="107" name="Group 106">
            <a:extLst>
              <a:ext uri="{FF2B5EF4-FFF2-40B4-BE49-F238E27FC236}">
                <a16:creationId xmlns:a16="http://schemas.microsoft.com/office/drawing/2014/main" id="{B1200B87-5167-4445-B96A-4637F9F562A2}"/>
              </a:ext>
            </a:extLst>
          </p:cNvPr>
          <p:cNvGrpSpPr/>
          <p:nvPr/>
        </p:nvGrpSpPr>
        <p:grpSpPr>
          <a:xfrm>
            <a:off x="9355487" y="1919615"/>
            <a:ext cx="2558027" cy="3691782"/>
            <a:chOff x="9348908" y="1959086"/>
            <a:chExt cx="2558027" cy="3691782"/>
          </a:xfrm>
        </p:grpSpPr>
        <p:pic>
          <p:nvPicPr>
            <p:cNvPr id="6" name="Picture 5">
              <a:extLst>
                <a:ext uri="{FF2B5EF4-FFF2-40B4-BE49-F238E27FC236}">
                  <a16:creationId xmlns:a16="http://schemas.microsoft.com/office/drawing/2014/main" id="{E949A2E4-CE05-472F-A869-AD88CB47D158}"/>
                </a:ext>
              </a:extLst>
            </p:cNvPr>
            <p:cNvPicPr>
              <a:picLocks noChangeAspect="1"/>
            </p:cNvPicPr>
            <p:nvPr/>
          </p:nvPicPr>
          <p:blipFill>
            <a:blip r:embed="rId2"/>
            <a:stretch>
              <a:fillRect/>
            </a:stretch>
          </p:blipFill>
          <p:spPr>
            <a:xfrm>
              <a:off x="9355226" y="1959086"/>
              <a:ext cx="2418574" cy="3280417"/>
            </a:xfrm>
            <a:prstGeom prst="rect">
              <a:avLst/>
            </a:prstGeom>
          </p:spPr>
        </p:pic>
        <p:pic>
          <p:nvPicPr>
            <p:cNvPr id="7" name="Picture 6">
              <a:extLst>
                <a:ext uri="{FF2B5EF4-FFF2-40B4-BE49-F238E27FC236}">
                  <a16:creationId xmlns:a16="http://schemas.microsoft.com/office/drawing/2014/main" id="{9A2E9F82-76C0-41B7-85A9-0AA6EC2333C1}"/>
                </a:ext>
              </a:extLst>
            </p:cNvPr>
            <p:cNvPicPr>
              <a:picLocks noChangeAspect="1"/>
            </p:cNvPicPr>
            <p:nvPr/>
          </p:nvPicPr>
          <p:blipFill>
            <a:blip r:embed="rId3"/>
            <a:stretch>
              <a:fillRect/>
            </a:stretch>
          </p:blipFill>
          <p:spPr>
            <a:xfrm>
              <a:off x="9525548" y="2129175"/>
              <a:ext cx="2248252" cy="2877001"/>
            </a:xfrm>
            <a:prstGeom prst="rect">
              <a:avLst/>
            </a:prstGeom>
          </p:spPr>
        </p:pic>
        <p:pic>
          <p:nvPicPr>
            <p:cNvPr id="106" name="Picture 105">
              <a:extLst>
                <a:ext uri="{FF2B5EF4-FFF2-40B4-BE49-F238E27FC236}">
                  <a16:creationId xmlns:a16="http://schemas.microsoft.com/office/drawing/2014/main" id="{6A9422C7-4997-448A-80E1-AD502EED6BAE}"/>
                </a:ext>
              </a:extLst>
            </p:cNvPr>
            <p:cNvPicPr>
              <a:picLocks noChangeAspect="1"/>
            </p:cNvPicPr>
            <p:nvPr/>
          </p:nvPicPr>
          <p:blipFill>
            <a:blip r:embed="rId4"/>
            <a:stretch>
              <a:fillRect/>
            </a:stretch>
          </p:blipFill>
          <p:spPr>
            <a:xfrm>
              <a:off x="9348908" y="5239503"/>
              <a:ext cx="2558027" cy="411365"/>
            </a:xfrm>
            <a:prstGeom prst="rect">
              <a:avLst/>
            </a:prstGeom>
          </p:spPr>
        </p:pic>
      </p:grpSp>
    </p:spTree>
    <p:extLst>
      <p:ext uri="{BB962C8B-B14F-4D97-AF65-F5344CB8AC3E}">
        <p14:creationId xmlns:p14="http://schemas.microsoft.com/office/powerpoint/2010/main" val="2029801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8824355" cy="4734318"/>
          </a:xfrm>
        </p:spPr>
        <p:txBody>
          <a:bodyPr/>
          <a:lstStyle/>
          <a:p>
            <a:pPr lvl="1"/>
            <a:r>
              <a:rPr lang="en-US" dirty="0"/>
              <a:t>Screen Printing (early 20th century)</a:t>
            </a:r>
          </a:p>
          <a:p>
            <a:pPr lvl="2"/>
            <a:r>
              <a:rPr lang="en-US" sz="2400" dirty="0"/>
              <a:t>Also called silk-screen or serigraphy</a:t>
            </a:r>
          </a:p>
          <a:p>
            <a:pPr lvl="2"/>
            <a:r>
              <a:rPr lang="en-US" sz="2400" dirty="0"/>
              <a:t>Uses a woven mesh to support an ink-blocking stencil to receive a desired image</a:t>
            </a:r>
          </a:p>
          <a:p>
            <a:pPr lvl="2"/>
            <a:r>
              <a:rPr lang="en-US" sz="2400" dirty="0"/>
              <a:t>The open areas of mesh allow ink to be pressed through to the substrate (surface to be printed)</a:t>
            </a:r>
          </a:p>
          <a:p>
            <a:pPr lvl="2"/>
            <a:r>
              <a:rPr lang="en-US" sz="2400" dirty="0"/>
              <a:t>Modern uses for screen printing include posters, stickers, vinyl, wood, and tee shirts</a:t>
            </a:r>
          </a:p>
          <a:p>
            <a:pPr lvl="2"/>
            <a:r>
              <a:rPr lang="en-US" sz="2400" dirty="0"/>
              <a:t>Screen printing on garments currently accounts for over half of the screen printing activity in the United States</a:t>
            </a:r>
          </a:p>
          <a:p>
            <a:pPr lvl="1"/>
            <a:endParaRPr lang="en-US" dirty="0"/>
          </a:p>
        </p:txBody>
      </p:sp>
      <p:pic>
        <p:nvPicPr>
          <p:cNvPr id="4" name="Picture 3">
            <a:extLst>
              <a:ext uri="{FF2B5EF4-FFF2-40B4-BE49-F238E27FC236}">
                <a16:creationId xmlns:a16="http://schemas.microsoft.com/office/drawing/2014/main" id="{A267A4B5-746A-40DE-9D76-B60AC5180DDB}"/>
              </a:ext>
            </a:extLst>
          </p:cNvPr>
          <p:cNvPicPr>
            <a:picLocks noChangeAspect="1"/>
          </p:cNvPicPr>
          <p:nvPr/>
        </p:nvPicPr>
        <p:blipFill>
          <a:blip r:embed="rId2"/>
          <a:stretch>
            <a:fillRect/>
          </a:stretch>
        </p:blipFill>
        <p:spPr>
          <a:xfrm>
            <a:off x="9690851" y="2177456"/>
            <a:ext cx="2218529" cy="2898828"/>
          </a:xfrm>
          <a:prstGeom prst="rect">
            <a:avLst/>
          </a:prstGeom>
        </p:spPr>
      </p:pic>
    </p:spTree>
    <p:extLst>
      <p:ext uri="{BB962C8B-B14F-4D97-AF65-F5344CB8AC3E}">
        <p14:creationId xmlns:p14="http://schemas.microsoft.com/office/powerpoint/2010/main" val="1640505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9192746" cy="4734318"/>
          </a:xfrm>
        </p:spPr>
        <p:txBody>
          <a:bodyPr/>
          <a:lstStyle/>
          <a:p>
            <a:pPr lvl="1"/>
            <a:r>
              <a:rPr lang="en-US" dirty="0"/>
              <a:t>Dot Matrix Printing</a:t>
            </a:r>
          </a:p>
          <a:p>
            <a:pPr lvl="2"/>
            <a:r>
              <a:rPr lang="en-US" sz="2400" dirty="0"/>
              <a:t>Uses a print head that prints back and forth on a page and impacts an inked ribbon like a typewriter creating letters out of dots</a:t>
            </a:r>
          </a:p>
          <a:p>
            <a:pPr lvl="2"/>
            <a:r>
              <a:rPr lang="en-US" sz="2400" dirty="0"/>
              <a:t>Normally used for high volume data specific printing on tractor-fed paper</a:t>
            </a:r>
          </a:p>
          <a:p>
            <a:pPr lvl="2"/>
            <a:r>
              <a:rPr lang="en-US" sz="2400" dirty="0"/>
              <a:t>Because it uses impact printing, carbon copies could be printed as well</a:t>
            </a:r>
          </a:p>
          <a:p>
            <a:pPr lvl="2"/>
            <a:r>
              <a:rPr lang="en-US" sz="2400" dirty="0"/>
              <a:t>As technology grew:</a:t>
            </a:r>
          </a:p>
          <a:p>
            <a:pPr lvl="3"/>
            <a:r>
              <a:rPr lang="en-US" sz="2200" dirty="0"/>
              <a:t>Print heads increased from 9 pins to 25 pins improving the quality and dots per inch of printouts</a:t>
            </a:r>
          </a:p>
          <a:p>
            <a:pPr lvl="3"/>
            <a:r>
              <a:rPr lang="en-US" sz="2200" dirty="0"/>
              <a:t>Near Letter Quality (NLQ) was created by printing a second or third pass, but it was slower</a:t>
            </a:r>
          </a:p>
          <a:p>
            <a:pPr lvl="1"/>
            <a:endParaRPr lang="en-US" dirty="0"/>
          </a:p>
        </p:txBody>
      </p:sp>
      <p:pic>
        <p:nvPicPr>
          <p:cNvPr id="4" name="Picture 3">
            <a:extLst>
              <a:ext uri="{FF2B5EF4-FFF2-40B4-BE49-F238E27FC236}">
                <a16:creationId xmlns:a16="http://schemas.microsoft.com/office/drawing/2014/main" id="{5C075AA8-1B6B-4024-8C72-6A9E4BDD0223}"/>
              </a:ext>
            </a:extLst>
          </p:cNvPr>
          <p:cNvPicPr>
            <a:picLocks noChangeAspect="1"/>
          </p:cNvPicPr>
          <p:nvPr/>
        </p:nvPicPr>
        <p:blipFill>
          <a:blip r:embed="rId2"/>
          <a:stretch>
            <a:fillRect/>
          </a:stretch>
        </p:blipFill>
        <p:spPr>
          <a:xfrm>
            <a:off x="9321618" y="3912877"/>
            <a:ext cx="2569173" cy="940053"/>
          </a:xfrm>
          <a:prstGeom prst="rect">
            <a:avLst/>
          </a:prstGeom>
        </p:spPr>
      </p:pic>
    </p:spTree>
    <p:extLst>
      <p:ext uri="{BB962C8B-B14F-4D97-AF65-F5344CB8AC3E}">
        <p14:creationId xmlns:p14="http://schemas.microsoft.com/office/powerpoint/2010/main" val="2238224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9455882" cy="4734318"/>
          </a:xfrm>
        </p:spPr>
        <p:txBody>
          <a:bodyPr/>
          <a:lstStyle/>
          <a:p>
            <a:pPr lvl="1"/>
            <a:r>
              <a:rPr lang="en-US" sz="2400" dirty="0"/>
              <a:t>Inkjet Printing</a:t>
            </a:r>
          </a:p>
          <a:p>
            <a:pPr lvl="2"/>
            <a:r>
              <a:rPr lang="en-US" sz="2400" dirty="0"/>
              <a:t>Printing a digital image by projecting droplets of ink onto the print medium; paper, plastic, metal, </a:t>
            </a:r>
            <a:r>
              <a:rPr lang="en-US" sz="2400" dirty="0" err="1"/>
              <a:t>etc</a:t>
            </a:r>
            <a:endParaRPr lang="en-US" sz="2400" dirty="0"/>
          </a:p>
          <a:p>
            <a:pPr lvl="2"/>
            <a:r>
              <a:rPr lang="en-US" sz="2400" dirty="0"/>
              <a:t>Continuous Inkjet (CIJ)</a:t>
            </a:r>
          </a:p>
          <a:p>
            <a:pPr lvl="3"/>
            <a:r>
              <a:rPr lang="en-US" sz="2200" dirty="0"/>
              <a:t>Ink is pumped at high speed through a microscopic nozzle and separated into drops by a vibrating piezoelectric crystal</a:t>
            </a:r>
          </a:p>
          <a:p>
            <a:pPr lvl="2"/>
            <a:r>
              <a:rPr lang="en-US" sz="2400" dirty="0"/>
              <a:t>Drop-on-Demand (DOD)</a:t>
            </a:r>
          </a:p>
          <a:p>
            <a:pPr lvl="3"/>
            <a:r>
              <a:rPr lang="en-US" sz="2200" dirty="0"/>
              <a:t>Thermal</a:t>
            </a:r>
          </a:p>
          <a:p>
            <a:pPr lvl="4"/>
            <a:r>
              <a:rPr lang="en-US" sz="2000" dirty="0"/>
              <a:t>An electronic signal heats the ink just enough to create a drop for printing placement</a:t>
            </a:r>
          </a:p>
          <a:p>
            <a:pPr lvl="3"/>
            <a:r>
              <a:rPr lang="en-US" sz="2200" dirty="0"/>
              <a:t>Piezoelectric</a:t>
            </a:r>
          </a:p>
          <a:p>
            <a:pPr lvl="4"/>
            <a:r>
              <a:rPr lang="en-US" sz="2000" dirty="0"/>
              <a:t>Uses a piezoelectric print head creating a pulse to force drops out for printing placement</a:t>
            </a:r>
          </a:p>
          <a:p>
            <a:pPr lvl="1"/>
            <a:endParaRPr lang="en-US" dirty="0"/>
          </a:p>
        </p:txBody>
      </p:sp>
      <p:pic>
        <p:nvPicPr>
          <p:cNvPr id="4" name="Picture 3">
            <a:extLst>
              <a:ext uri="{FF2B5EF4-FFF2-40B4-BE49-F238E27FC236}">
                <a16:creationId xmlns:a16="http://schemas.microsoft.com/office/drawing/2014/main" id="{90BCC217-D19B-49C5-9BAD-6D339B58F732}"/>
              </a:ext>
            </a:extLst>
          </p:cNvPr>
          <p:cNvPicPr>
            <a:picLocks noChangeAspect="1"/>
          </p:cNvPicPr>
          <p:nvPr/>
        </p:nvPicPr>
        <p:blipFill>
          <a:blip r:embed="rId2"/>
          <a:stretch>
            <a:fillRect/>
          </a:stretch>
        </p:blipFill>
        <p:spPr>
          <a:xfrm>
            <a:off x="9661537" y="3055636"/>
            <a:ext cx="2277157" cy="1463886"/>
          </a:xfrm>
          <a:prstGeom prst="rect">
            <a:avLst/>
          </a:prstGeom>
        </p:spPr>
      </p:pic>
    </p:spTree>
    <p:extLst>
      <p:ext uri="{BB962C8B-B14F-4D97-AF65-F5344CB8AC3E}">
        <p14:creationId xmlns:p14="http://schemas.microsoft.com/office/powerpoint/2010/main" val="322742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8725678" cy="4734318"/>
          </a:xfrm>
        </p:spPr>
        <p:txBody>
          <a:bodyPr/>
          <a:lstStyle/>
          <a:p>
            <a:pPr lvl="1"/>
            <a:r>
              <a:rPr lang="en-US" dirty="0"/>
              <a:t>Dye-sublimation Printing</a:t>
            </a:r>
          </a:p>
          <a:p>
            <a:pPr lvl="2"/>
            <a:r>
              <a:rPr lang="en-US" sz="2400" dirty="0"/>
              <a:t>Uses heat to transfer dye to materials like paper, plastic or fabric</a:t>
            </a:r>
          </a:p>
          <a:p>
            <a:pPr lvl="2"/>
            <a:r>
              <a:rPr lang="en-US" sz="2400" dirty="0"/>
              <a:t>Excellent for printing photographs</a:t>
            </a:r>
          </a:p>
          <a:p>
            <a:pPr lvl="2"/>
            <a:r>
              <a:rPr lang="en-US" sz="2400" dirty="0"/>
              <a:t>Many consumer photo printers are dye-sublimation printers</a:t>
            </a:r>
          </a:p>
          <a:p>
            <a:pPr lvl="2"/>
            <a:r>
              <a:rPr lang="en-US" sz="2400" dirty="0"/>
              <a:t>Slower than inkjet printing </a:t>
            </a:r>
          </a:p>
          <a:p>
            <a:pPr lvl="2"/>
            <a:r>
              <a:rPr lang="en-US" sz="2400" dirty="0"/>
              <a:t>Uses transfer paper to get graphics to fabrics</a:t>
            </a:r>
          </a:p>
          <a:p>
            <a:pPr lvl="3"/>
            <a:r>
              <a:rPr lang="en-US" dirty="0"/>
              <a:t>Better than screen printing because the image bonds with the material not just placed on top</a:t>
            </a:r>
          </a:p>
          <a:p>
            <a:pPr lvl="1"/>
            <a:endParaRPr lang="en-US" dirty="0"/>
          </a:p>
        </p:txBody>
      </p:sp>
      <p:pic>
        <p:nvPicPr>
          <p:cNvPr id="4" name="Picture 3">
            <a:extLst>
              <a:ext uri="{FF2B5EF4-FFF2-40B4-BE49-F238E27FC236}">
                <a16:creationId xmlns:a16="http://schemas.microsoft.com/office/drawing/2014/main" id="{049AFB6C-BF50-40EF-8917-5B10BC85C4EB}"/>
              </a:ext>
            </a:extLst>
          </p:cNvPr>
          <p:cNvPicPr>
            <a:picLocks noChangeAspect="1"/>
          </p:cNvPicPr>
          <p:nvPr/>
        </p:nvPicPr>
        <p:blipFill>
          <a:blip r:embed="rId2"/>
          <a:stretch>
            <a:fillRect/>
          </a:stretch>
        </p:blipFill>
        <p:spPr>
          <a:xfrm>
            <a:off x="9361087" y="2608891"/>
            <a:ext cx="2600620" cy="2600620"/>
          </a:xfrm>
          <a:prstGeom prst="rect">
            <a:avLst/>
          </a:prstGeom>
        </p:spPr>
      </p:pic>
    </p:spTree>
    <p:extLst>
      <p:ext uri="{BB962C8B-B14F-4D97-AF65-F5344CB8AC3E}">
        <p14:creationId xmlns:p14="http://schemas.microsoft.com/office/powerpoint/2010/main" val="872893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8488855" cy="4734318"/>
          </a:xfrm>
        </p:spPr>
        <p:txBody>
          <a:bodyPr/>
          <a:lstStyle/>
          <a:p>
            <a:pPr lvl="1"/>
            <a:r>
              <a:rPr lang="en-US" sz="2200" dirty="0"/>
              <a:t>Xerography (Photocopying) </a:t>
            </a:r>
          </a:p>
          <a:p>
            <a:pPr lvl="2"/>
            <a:r>
              <a:rPr lang="en-US" sz="2200" dirty="0"/>
              <a:t>Also called electrophotography</a:t>
            </a:r>
          </a:p>
          <a:p>
            <a:pPr lvl="2"/>
            <a:r>
              <a:rPr lang="en-US" sz="2200" dirty="0"/>
              <a:t>Dry photocopying technique using an image projected onto an electrically charged drum to create high quality reproductions of the original  </a:t>
            </a:r>
          </a:p>
          <a:p>
            <a:pPr lvl="2"/>
            <a:r>
              <a:rPr lang="en-US" sz="2200" dirty="0"/>
              <a:t>Process:</a:t>
            </a:r>
          </a:p>
          <a:p>
            <a:pPr lvl="3"/>
            <a:r>
              <a:rPr lang="en-US" sz="2000" dirty="0"/>
              <a:t>After the drum head is cleaned it is charged and readied to receive the image</a:t>
            </a:r>
          </a:p>
          <a:p>
            <a:pPr lvl="3"/>
            <a:r>
              <a:rPr lang="en-US" sz="2000" dirty="0"/>
              <a:t>The image is scanned and exposed onto the rotating drum creating a latent image</a:t>
            </a:r>
          </a:p>
          <a:p>
            <a:pPr lvl="3"/>
            <a:r>
              <a:rPr lang="en-US" sz="2000" dirty="0"/>
              <a:t>Electrically charged powdered ink (toner) is attracted to the latent image</a:t>
            </a:r>
          </a:p>
          <a:p>
            <a:pPr lvl="3"/>
            <a:r>
              <a:rPr lang="en-US" sz="2000" dirty="0"/>
              <a:t>Image is transferred to the paper</a:t>
            </a:r>
          </a:p>
          <a:p>
            <a:pPr lvl="3"/>
            <a:r>
              <a:rPr lang="en-US" sz="2000" dirty="0"/>
              <a:t>Paper heated and pressed through rollers to fuse the toner in place</a:t>
            </a:r>
          </a:p>
          <a:p>
            <a:pPr lvl="1"/>
            <a:endParaRPr lang="en-US" dirty="0"/>
          </a:p>
        </p:txBody>
      </p:sp>
      <p:pic>
        <p:nvPicPr>
          <p:cNvPr id="4" name="Picture 3">
            <a:extLst>
              <a:ext uri="{FF2B5EF4-FFF2-40B4-BE49-F238E27FC236}">
                <a16:creationId xmlns:a16="http://schemas.microsoft.com/office/drawing/2014/main" id="{ADDFB3AA-3859-4D0E-91EE-2D00F6260221}"/>
              </a:ext>
            </a:extLst>
          </p:cNvPr>
          <p:cNvPicPr>
            <a:picLocks noChangeAspect="1"/>
          </p:cNvPicPr>
          <p:nvPr/>
        </p:nvPicPr>
        <p:blipFill>
          <a:blip r:embed="rId2"/>
          <a:stretch>
            <a:fillRect/>
          </a:stretch>
        </p:blipFill>
        <p:spPr>
          <a:xfrm>
            <a:off x="9334774" y="2845993"/>
            <a:ext cx="2751971" cy="2137004"/>
          </a:xfrm>
          <a:prstGeom prst="rect">
            <a:avLst/>
          </a:prstGeom>
        </p:spPr>
      </p:pic>
    </p:spTree>
    <p:extLst>
      <p:ext uri="{BB962C8B-B14F-4D97-AF65-F5344CB8AC3E}">
        <p14:creationId xmlns:p14="http://schemas.microsoft.com/office/powerpoint/2010/main" val="640988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8403336" cy="4734318"/>
          </a:xfrm>
        </p:spPr>
        <p:txBody>
          <a:bodyPr/>
          <a:lstStyle/>
          <a:p>
            <a:pPr lvl="1"/>
            <a:r>
              <a:rPr lang="en-US" sz="2200" dirty="0"/>
              <a:t>Laser Printing</a:t>
            </a:r>
          </a:p>
          <a:p>
            <a:pPr lvl="2"/>
            <a:r>
              <a:rPr lang="en-US" sz="2200" dirty="0"/>
              <a:t>Is actually an electrostatic digital printing process that uses an image that is laser projected on a negatively charged drum to create high quality text and graphics with toner  </a:t>
            </a:r>
          </a:p>
          <a:p>
            <a:pPr lvl="2"/>
            <a:r>
              <a:rPr lang="en-US" sz="2200" dirty="0"/>
              <a:t>Process:</a:t>
            </a:r>
          </a:p>
          <a:p>
            <a:pPr lvl="3"/>
            <a:r>
              <a:rPr lang="en-US" sz="1800" dirty="0"/>
              <a:t>After the drum head is cleaned it is negatively charged and readied to receive the image</a:t>
            </a:r>
          </a:p>
          <a:p>
            <a:pPr lvl="3"/>
            <a:r>
              <a:rPr lang="en-US" sz="1800" dirty="0"/>
              <a:t>The image, which is stored in the printer’s memory, is written to the drum with a laser, creating a latent image</a:t>
            </a:r>
          </a:p>
          <a:p>
            <a:pPr lvl="3"/>
            <a:r>
              <a:rPr lang="en-US" sz="1800" dirty="0"/>
              <a:t>Electrically charged powdered ink (toner) is attracted to differentially charge image</a:t>
            </a:r>
          </a:p>
          <a:p>
            <a:pPr lvl="3"/>
            <a:r>
              <a:rPr lang="en-US" sz="1800" dirty="0"/>
              <a:t>Image is transferred to the paper</a:t>
            </a:r>
          </a:p>
          <a:p>
            <a:pPr lvl="3"/>
            <a:r>
              <a:rPr lang="en-US" sz="1800" dirty="0"/>
              <a:t>Paper heated and pressed through rollers to fuse the toner in place</a:t>
            </a:r>
          </a:p>
          <a:p>
            <a:pPr lvl="1"/>
            <a:endParaRPr lang="en-US" dirty="0"/>
          </a:p>
        </p:txBody>
      </p:sp>
      <p:pic>
        <p:nvPicPr>
          <p:cNvPr id="4" name="Picture 3">
            <a:extLst>
              <a:ext uri="{FF2B5EF4-FFF2-40B4-BE49-F238E27FC236}">
                <a16:creationId xmlns:a16="http://schemas.microsoft.com/office/drawing/2014/main" id="{06052CBA-E457-4675-ACFA-A904562D2D6D}"/>
              </a:ext>
            </a:extLst>
          </p:cNvPr>
          <p:cNvPicPr>
            <a:picLocks noChangeAspect="1"/>
          </p:cNvPicPr>
          <p:nvPr/>
        </p:nvPicPr>
        <p:blipFill>
          <a:blip r:embed="rId2"/>
          <a:stretch>
            <a:fillRect/>
          </a:stretch>
        </p:blipFill>
        <p:spPr>
          <a:xfrm>
            <a:off x="9063352" y="2815564"/>
            <a:ext cx="2952116" cy="2292424"/>
          </a:xfrm>
          <a:prstGeom prst="rect">
            <a:avLst/>
          </a:prstGeom>
        </p:spPr>
      </p:pic>
    </p:spTree>
    <p:extLst>
      <p:ext uri="{BB962C8B-B14F-4D97-AF65-F5344CB8AC3E}">
        <p14:creationId xmlns:p14="http://schemas.microsoft.com/office/powerpoint/2010/main" val="896116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200" dirty="0"/>
              <a:t>Digital Photography</a:t>
            </a:r>
          </a:p>
          <a:p>
            <a:pPr lvl="2"/>
            <a:r>
              <a:rPr lang="en-US" sz="2200" dirty="0"/>
              <a:t>Uses a camera to capture images by projecting light through lenses to electronic photodetectors (image sensors) instead of film</a:t>
            </a:r>
          </a:p>
          <a:p>
            <a:pPr lvl="2"/>
            <a:r>
              <a:rPr lang="en-US" sz="2200" dirty="0"/>
              <a:t>Image sensors are Charge-Coupled Devices (CCDs) which store information in the form of pixels</a:t>
            </a:r>
          </a:p>
          <a:p>
            <a:pPr lvl="2"/>
            <a:r>
              <a:rPr lang="en-US" sz="2200" dirty="0"/>
              <a:t>Images are stored digitally eliminating the need to purchase film for the camera</a:t>
            </a:r>
          </a:p>
          <a:p>
            <a:pPr lvl="2"/>
            <a:r>
              <a:rPr lang="en-US" sz="2200" dirty="0"/>
              <a:t>Digital cameras can</a:t>
            </a:r>
          </a:p>
          <a:p>
            <a:pPr lvl="3"/>
            <a:r>
              <a:rPr lang="en-US" sz="2000" dirty="0"/>
              <a:t>capture images quicker</a:t>
            </a:r>
          </a:p>
          <a:p>
            <a:pPr lvl="3"/>
            <a:r>
              <a:rPr lang="en-US" sz="2000" dirty="0"/>
              <a:t>perform better in low light</a:t>
            </a:r>
          </a:p>
          <a:p>
            <a:pPr lvl="3"/>
            <a:r>
              <a:rPr lang="en-US" sz="2000" dirty="0"/>
              <a:t>have a greater depth of field</a:t>
            </a:r>
          </a:p>
          <a:p>
            <a:pPr lvl="3"/>
            <a:r>
              <a:rPr lang="en-US" sz="2000" dirty="0"/>
              <a:t>have a higher resolution than film cameras</a:t>
            </a:r>
          </a:p>
          <a:p>
            <a:pPr lvl="2"/>
            <a:r>
              <a:rPr lang="en-US" sz="2200" dirty="0"/>
              <a:t>But regular film cameras do not have digital </a:t>
            </a:r>
            <a:br>
              <a:rPr lang="en-US" sz="2200" dirty="0"/>
            </a:br>
            <a:r>
              <a:rPr lang="en-US" sz="2200" dirty="0"/>
              <a:t>artifacts or unusual pattern displays on large blocks of color in images</a:t>
            </a:r>
          </a:p>
          <a:p>
            <a:pPr lvl="1"/>
            <a:endParaRPr lang="en-US" dirty="0"/>
          </a:p>
        </p:txBody>
      </p:sp>
      <p:pic>
        <p:nvPicPr>
          <p:cNvPr id="4" name="Picture 3">
            <a:extLst>
              <a:ext uri="{FF2B5EF4-FFF2-40B4-BE49-F238E27FC236}">
                <a16:creationId xmlns:a16="http://schemas.microsoft.com/office/drawing/2014/main" id="{93425171-6B88-46CB-94F9-6A12EB458A34}"/>
              </a:ext>
            </a:extLst>
          </p:cNvPr>
          <p:cNvPicPr>
            <a:picLocks noChangeAspect="1"/>
          </p:cNvPicPr>
          <p:nvPr/>
        </p:nvPicPr>
        <p:blipFill>
          <a:blip r:embed="rId2"/>
          <a:stretch>
            <a:fillRect/>
          </a:stretch>
        </p:blipFill>
        <p:spPr>
          <a:xfrm>
            <a:off x="8687082" y="3670757"/>
            <a:ext cx="2764255" cy="2071817"/>
          </a:xfrm>
          <a:prstGeom prst="rect">
            <a:avLst/>
          </a:prstGeom>
        </p:spPr>
      </p:pic>
    </p:spTree>
    <p:extLst>
      <p:ext uri="{BB962C8B-B14F-4D97-AF65-F5344CB8AC3E}">
        <p14:creationId xmlns:p14="http://schemas.microsoft.com/office/powerpoint/2010/main" val="449611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5" y="1420420"/>
            <a:ext cx="8883560" cy="4734318"/>
          </a:xfrm>
        </p:spPr>
        <p:txBody>
          <a:bodyPr/>
          <a:lstStyle/>
          <a:p>
            <a:pPr lvl="1"/>
            <a:r>
              <a:rPr lang="en-US" sz="2000" dirty="0"/>
              <a:t>3D Printing</a:t>
            </a:r>
          </a:p>
          <a:p>
            <a:pPr lvl="2"/>
            <a:r>
              <a:rPr lang="en-US" sz="2000" dirty="0"/>
              <a:t>Also called Additive Manufacturing</a:t>
            </a:r>
          </a:p>
          <a:p>
            <a:pPr lvl="2"/>
            <a:r>
              <a:rPr lang="en-US" sz="2000" dirty="0"/>
              <a:t>Uses a virtual 3D model to create a physical ‘print’ by building layers of material to form the finished object</a:t>
            </a:r>
          </a:p>
          <a:p>
            <a:pPr lvl="2"/>
            <a:r>
              <a:rPr lang="en-US" sz="2000" dirty="0"/>
              <a:t>Process:</a:t>
            </a:r>
          </a:p>
          <a:p>
            <a:pPr lvl="3"/>
            <a:r>
              <a:rPr lang="en-US" sz="1800" dirty="0"/>
              <a:t>Models the image using computer aided design (CAD) software or a 3D scanner</a:t>
            </a:r>
          </a:p>
          <a:p>
            <a:pPr lvl="3"/>
            <a:r>
              <a:rPr lang="en-US" sz="1800" dirty="0"/>
              <a:t>‘Fix up’ stage ensures no manifold errors </a:t>
            </a:r>
            <a:br>
              <a:rPr lang="en-US" sz="1800" dirty="0"/>
            </a:br>
            <a:r>
              <a:rPr lang="en-US" sz="1800" dirty="0"/>
              <a:t>(e.g. lines not connecting properly) in the model</a:t>
            </a:r>
          </a:p>
          <a:p>
            <a:pPr lvl="3"/>
            <a:r>
              <a:rPr lang="en-US" sz="1800" dirty="0"/>
              <a:t>Successive layers of material are then printed from cross sections of the model and fused to create the final shape</a:t>
            </a:r>
          </a:p>
          <a:p>
            <a:pPr lvl="3"/>
            <a:r>
              <a:rPr lang="en-US" sz="1800" dirty="0"/>
              <a:t>Completed printing may require smoothing of edges and/or painting, which some 3D printers can do</a:t>
            </a:r>
          </a:p>
          <a:p>
            <a:pPr lvl="2"/>
            <a:r>
              <a:rPr lang="en-US" sz="2000" dirty="0"/>
              <a:t>There are many different types of 3D printers using many different materials</a:t>
            </a:r>
          </a:p>
          <a:p>
            <a:pPr lvl="1"/>
            <a:endParaRPr lang="en-US" dirty="0"/>
          </a:p>
        </p:txBody>
      </p:sp>
      <p:pic>
        <p:nvPicPr>
          <p:cNvPr id="4" name="Picture 3">
            <a:extLst>
              <a:ext uri="{FF2B5EF4-FFF2-40B4-BE49-F238E27FC236}">
                <a16:creationId xmlns:a16="http://schemas.microsoft.com/office/drawing/2014/main" id="{B41EC2B1-05ED-47C4-9F38-002682C3837A}"/>
              </a:ext>
            </a:extLst>
          </p:cNvPr>
          <p:cNvPicPr>
            <a:picLocks noChangeAspect="1"/>
          </p:cNvPicPr>
          <p:nvPr/>
        </p:nvPicPr>
        <p:blipFill>
          <a:blip r:embed="rId2"/>
          <a:stretch>
            <a:fillRect/>
          </a:stretch>
        </p:blipFill>
        <p:spPr>
          <a:xfrm>
            <a:off x="9697629" y="2597425"/>
            <a:ext cx="2204974" cy="2936972"/>
          </a:xfrm>
          <a:prstGeom prst="rect">
            <a:avLst/>
          </a:prstGeom>
        </p:spPr>
      </p:pic>
    </p:spTree>
    <p:extLst>
      <p:ext uri="{BB962C8B-B14F-4D97-AF65-F5344CB8AC3E}">
        <p14:creationId xmlns:p14="http://schemas.microsoft.com/office/powerpoint/2010/main" val="267736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7508671" cy="4734318"/>
          </a:xfrm>
        </p:spPr>
        <p:txBody>
          <a:bodyPr/>
          <a:lstStyle/>
          <a:p>
            <a:pPr lvl="1"/>
            <a:r>
              <a:rPr lang="en-US" dirty="0"/>
              <a:t>The origin of imaging</a:t>
            </a:r>
          </a:p>
          <a:p>
            <a:pPr lvl="2"/>
            <a:r>
              <a:rPr lang="en-US" sz="2400" dirty="0"/>
              <a:t>Cave paintings / drawings: people capturing moments and reproducing them to remember or for others to see</a:t>
            </a:r>
          </a:p>
          <a:p>
            <a:pPr lvl="2"/>
            <a:r>
              <a:rPr lang="en-US" sz="2400" dirty="0"/>
              <a:t>Letters started out as images (hieroglyphics)</a:t>
            </a:r>
            <a:endParaRPr lang="en-US" dirty="0"/>
          </a:p>
          <a:p>
            <a:pPr lvl="1"/>
            <a:r>
              <a:rPr lang="en-US" dirty="0"/>
              <a:t>The origin of printing</a:t>
            </a:r>
          </a:p>
          <a:p>
            <a:pPr lvl="2"/>
            <a:r>
              <a:rPr lang="en-US" sz="2400" dirty="0"/>
              <a:t>Scribes were the first to print by writing manuscripts then copying (reproducing) them by hand</a:t>
            </a:r>
          </a:p>
          <a:p>
            <a:pPr lvl="2"/>
            <a:r>
              <a:rPr lang="en-US" sz="2400" dirty="0"/>
              <a:t>Making copies is what printing really is</a:t>
            </a:r>
          </a:p>
          <a:p>
            <a:pPr lvl="2"/>
            <a:r>
              <a:rPr lang="en-US" sz="2400" dirty="0"/>
              <a:t>But to print images or text, you need paper, right?  </a:t>
            </a:r>
          </a:p>
          <a:p>
            <a:pPr lvl="2"/>
            <a:r>
              <a:rPr lang="en-US" sz="2400" dirty="0"/>
              <a:t>Printing on fabrics (like silk) came first</a:t>
            </a:r>
          </a:p>
          <a:p>
            <a:pPr lvl="1"/>
            <a:endParaRPr lang="en-US" dirty="0"/>
          </a:p>
        </p:txBody>
      </p:sp>
      <p:pic>
        <p:nvPicPr>
          <p:cNvPr id="5" name="Picture 4">
            <a:extLst>
              <a:ext uri="{FF2B5EF4-FFF2-40B4-BE49-F238E27FC236}">
                <a16:creationId xmlns:a16="http://schemas.microsoft.com/office/drawing/2014/main" id="{9C8FF96C-6EF7-4FF7-8E39-B6CE4AA44961}"/>
              </a:ext>
            </a:extLst>
          </p:cNvPr>
          <p:cNvPicPr>
            <a:picLocks noChangeAspect="1"/>
          </p:cNvPicPr>
          <p:nvPr/>
        </p:nvPicPr>
        <p:blipFill>
          <a:blip r:embed="rId2"/>
          <a:stretch>
            <a:fillRect/>
          </a:stretch>
        </p:blipFill>
        <p:spPr>
          <a:xfrm>
            <a:off x="9032166" y="1685863"/>
            <a:ext cx="2419169" cy="2459807"/>
          </a:xfrm>
          <a:prstGeom prst="rect">
            <a:avLst/>
          </a:prstGeom>
        </p:spPr>
      </p:pic>
      <p:pic>
        <p:nvPicPr>
          <p:cNvPr id="6" name="Picture 5">
            <a:extLst>
              <a:ext uri="{FF2B5EF4-FFF2-40B4-BE49-F238E27FC236}">
                <a16:creationId xmlns:a16="http://schemas.microsoft.com/office/drawing/2014/main" id="{2A60F75C-027B-4B3F-8C47-B63FC827F25D}"/>
              </a:ext>
            </a:extLst>
          </p:cNvPr>
          <p:cNvPicPr>
            <a:picLocks noChangeAspect="1"/>
          </p:cNvPicPr>
          <p:nvPr/>
        </p:nvPicPr>
        <p:blipFill>
          <a:blip r:embed="rId3"/>
          <a:stretch>
            <a:fillRect/>
          </a:stretch>
        </p:blipFill>
        <p:spPr>
          <a:xfrm>
            <a:off x="9032166" y="4548025"/>
            <a:ext cx="2419169" cy="1182727"/>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8561218" cy="4734318"/>
          </a:xfrm>
        </p:spPr>
        <p:txBody>
          <a:bodyPr/>
          <a:lstStyle/>
          <a:p>
            <a:pPr lvl="1"/>
            <a:r>
              <a:rPr lang="en-US" dirty="0"/>
              <a:t>Woodblock Printing</a:t>
            </a:r>
          </a:p>
          <a:p>
            <a:pPr lvl="2"/>
            <a:r>
              <a:rPr lang="en-US" sz="2400" dirty="0"/>
              <a:t>First method of printing images, text and patterns on fabrics and other textiles used wooden blocks carved in relief, and then the exposed surface was dipped in paint or ink and firmly applied or stamped onto the cloth</a:t>
            </a:r>
          </a:p>
          <a:p>
            <a:pPr lvl="1"/>
            <a:r>
              <a:rPr lang="en-US" dirty="0"/>
              <a:t>Seals and Stamping</a:t>
            </a:r>
          </a:p>
          <a:p>
            <a:pPr lvl="2"/>
            <a:r>
              <a:rPr lang="en-US" sz="2400" dirty="0"/>
              <a:t>One early example is the use of seals, blocks carved with images or text, then pressed into clay tablets</a:t>
            </a:r>
          </a:p>
          <a:p>
            <a:pPr lvl="1"/>
            <a:r>
              <a:rPr lang="en-US" dirty="0"/>
              <a:t>Rubbings</a:t>
            </a:r>
          </a:p>
          <a:p>
            <a:pPr lvl="2"/>
            <a:r>
              <a:rPr lang="en-US" sz="2400" dirty="0"/>
              <a:t>Instead of pressing the carved block onto something, the cloth is placed on the block and the top is rubbed with a hard substance to create the pressing</a:t>
            </a:r>
          </a:p>
          <a:p>
            <a:pPr lvl="1"/>
            <a:endParaRPr lang="en-US" dirty="0"/>
          </a:p>
        </p:txBody>
      </p:sp>
      <p:pic>
        <p:nvPicPr>
          <p:cNvPr id="4" name="Picture 3">
            <a:extLst>
              <a:ext uri="{FF2B5EF4-FFF2-40B4-BE49-F238E27FC236}">
                <a16:creationId xmlns:a16="http://schemas.microsoft.com/office/drawing/2014/main" id="{CF3F1A4D-3F16-4481-95B3-B3187300D34C}"/>
              </a:ext>
            </a:extLst>
          </p:cNvPr>
          <p:cNvPicPr>
            <a:picLocks noChangeAspect="1"/>
          </p:cNvPicPr>
          <p:nvPr/>
        </p:nvPicPr>
        <p:blipFill>
          <a:blip r:embed="rId2"/>
          <a:stretch>
            <a:fillRect/>
          </a:stretch>
        </p:blipFill>
        <p:spPr>
          <a:xfrm>
            <a:off x="9630803" y="1894002"/>
            <a:ext cx="2170971" cy="4013416"/>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7528407" cy="4734318"/>
          </a:xfrm>
        </p:spPr>
        <p:txBody>
          <a:bodyPr/>
          <a:lstStyle/>
          <a:p>
            <a:pPr lvl="1"/>
            <a:r>
              <a:rPr lang="en-US" dirty="0"/>
              <a:t>Woodblock Printing (cont.)</a:t>
            </a:r>
          </a:p>
          <a:p>
            <a:pPr lvl="2"/>
            <a:r>
              <a:rPr lang="en-US" sz="2400" dirty="0"/>
              <a:t>The earliest surviving fragments of are from China (silk printed with flowers in three colors around AD 200) </a:t>
            </a:r>
          </a:p>
          <a:p>
            <a:pPr lvl="2"/>
            <a:r>
              <a:rPr lang="en-US" sz="2400" dirty="0"/>
              <a:t>Woodblock Printing developed in Asia several centuries before Europe</a:t>
            </a:r>
          </a:p>
          <a:p>
            <a:pPr lvl="1"/>
            <a:endParaRPr lang="en-US" dirty="0"/>
          </a:p>
        </p:txBody>
      </p:sp>
      <p:pic>
        <p:nvPicPr>
          <p:cNvPr id="4" name="Picture 3">
            <a:extLst>
              <a:ext uri="{FF2B5EF4-FFF2-40B4-BE49-F238E27FC236}">
                <a16:creationId xmlns:a16="http://schemas.microsoft.com/office/drawing/2014/main" id="{FDF5EF20-7234-4F75-95EF-FF6EC1DA9BCE}"/>
              </a:ext>
            </a:extLst>
          </p:cNvPr>
          <p:cNvPicPr>
            <a:picLocks noChangeAspect="1"/>
          </p:cNvPicPr>
          <p:nvPr/>
        </p:nvPicPr>
        <p:blipFill>
          <a:blip r:embed="rId2"/>
          <a:stretch>
            <a:fillRect/>
          </a:stretch>
        </p:blipFill>
        <p:spPr>
          <a:xfrm>
            <a:off x="9101748" y="1552507"/>
            <a:ext cx="2694666" cy="4495098"/>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Movable Type</a:t>
            </a:r>
          </a:p>
          <a:p>
            <a:pPr lvl="2"/>
            <a:r>
              <a:rPr lang="en-US" sz="2400" dirty="0"/>
              <a:t>A system of printing using movable pieces of metal type carved in relief like woodblocks</a:t>
            </a:r>
          </a:p>
          <a:p>
            <a:pPr lvl="2"/>
            <a:r>
              <a:rPr lang="en-US" sz="2400" dirty="0"/>
              <a:t>Page-setting was quicker and more durable than woodblock printing</a:t>
            </a:r>
          </a:p>
          <a:p>
            <a:pPr lvl="2"/>
            <a:r>
              <a:rPr lang="en-US" sz="2400" dirty="0"/>
              <a:t>The metal type pieces also helped lettering become more uniform, which increased the quality of printing and lead to the development of typography</a:t>
            </a:r>
          </a:p>
          <a:p>
            <a:pPr lvl="1"/>
            <a:endParaRPr lang="en-US" dirty="0"/>
          </a:p>
        </p:txBody>
      </p:sp>
      <p:pic>
        <p:nvPicPr>
          <p:cNvPr id="4" name="Picture 3">
            <a:extLst>
              <a:ext uri="{FF2B5EF4-FFF2-40B4-BE49-F238E27FC236}">
                <a16:creationId xmlns:a16="http://schemas.microsoft.com/office/drawing/2014/main" id="{39028EFC-DAAB-4BD3-BB3A-6C3C4EB48251}"/>
              </a:ext>
            </a:extLst>
          </p:cNvPr>
          <p:cNvPicPr>
            <a:picLocks noChangeAspect="1"/>
          </p:cNvPicPr>
          <p:nvPr/>
        </p:nvPicPr>
        <p:blipFill>
          <a:blip r:embed="rId2"/>
          <a:stretch>
            <a:fillRect/>
          </a:stretch>
        </p:blipFill>
        <p:spPr>
          <a:xfrm>
            <a:off x="3463106" y="4157560"/>
            <a:ext cx="5036210" cy="2134089"/>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3" y="1420420"/>
            <a:ext cx="8357288" cy="4734318"/>
          </a:xfrm>
        </p:spPr>
        <p:txBody>
          <a:bodyPr/>
          <a:lstStyle/>
          <a:p>
            <a:pPr lvl="1"/>
            <a:r>
              <a:rPr lang="en-US" dirty="0"/>
              <a:t>Movable Type (cont.)</a:t>
            </a:r>
          </a:p>
          <a:p>
            <a:pPr lvl="2"/>
            <a:r>
              <a:rPr lang="en-US" sz="2400" dirty="0"/>
              <a:t>Johannes Gutenberg developed the movable type printing press in Mainz, Germany around AD 1439</a:t>
            </a:r>
          </a:p>
          <a:p>
            <a:pPr lvl="2"/>
            <a:r>
              <a:rPr lang="en-US" sz="2400" dirty="0"/>
              <a:t>Acknowledged as the most important invention of the second millennium</a:t>
            </a:r>
          </a:p>
          <a:p>
            <a:pPr lvl="2"/>
            <a:r>
              <a:rPr lang="en-US" sz="2400" dirty="0"/>
              <a:t>Although others in Asia developed movable type systems using porcelain, wood, clay and even metal, it was Gutenberg’s press that sparked the Printing Revolution </a:t>
            </a:r>
          </a:p>
          <a:p>
            <a:pPr lvl="2"/>
            <a:r>
              <a:rPr lang="en-US" sz="2400" dirty="0"/>
              <a:t>The oldest known book to be printed with movable metal type was actually printed in Korea around AD 1377</a:t>
            </a:r>
          </a:p>
          <a:p>
            <a:pPr lvl="1"/>
            <a:endParaRPr lang="en-US" dirty="0"/>
          </a:p>
        </p:txBody>
      </p:sp>
      <p:pic>
        <p:nvPicPr>
          <p:cNvPr id="4" name="Picture 3">
            <a:extLst>
              <a:ext uri="{FF2B5EF4-FFF2-40B4-BE49-F238E27FC236}">
                <a16:creationId xmlns:a16="http://schemas.microsoft.com/office/drawing/2014/main" id="{DB57762A-D500-4346-B51B-1644984BD6B7}"/>
              </a:ext>
            </a:extLst>
          </p:cNvPr>
          <p:cNvPicPr>
            <a:picLocks noChangeAspect="1"/>
          </p:cNvPicPr>
          <p:nvPr/>
        </p:nvPicPr>
        <p:blipFill>
          <a:blip r:embed="rId2"/>
          <a:stretch>
            <a:fillRect/>
          </a:stretch>
        </p:blipFill>
        <p:spPr>
          <a:xfrm>
            <a:off x="9367665" y="1839434"/>
            <a:ext cx="2557317" cy="3558890"/>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8554640" cy="4734318"/>
          </a:xfrm>
        </p:spPr>
        <p:txBody>
          <a:bodyPr/>
          <a:lstStyle/>
          <a:p>
            <a:pPr lvl="1"/>
            <a:r>
              <a:rPr lang="en-US" dirty="0"/>
              <a:t>Printing Press</a:t>
            </a:r>
          </a:p>
          <a:p>
            <a:pPr lvl="2"/>
            <a:r>
              <a:rPr lang="en-US" sz="2400" dirty="0"/>
              <a:t>Process:</a:t>
            </a:r>
          </a:p>
          <a:p>
            <a:pPr lvl="3"/>
            <a:r>
              <a:rPr lang="en-US" sz="2000" dirty="0"/>
              <a:t>The movable type pieces were put in a tray (coffin) in the bottom of the press and ink was applied</a:t>
            </a:r>
          </a:p>
          <a:p>
            <a:pPr lvl="3"/>
            <a:r>
              <a:rPr lang="en-US" sz="2000" dirty="0"/>
              <a:t>The paper was clipped to an extension then folded into place above the type</a:t>
            </a:r>
          </a:p>
          <a:p>
            <a:pPr lvl="3"/>
            <a:r>
              <a:rPr lang="en-US" sz="2000" dirty="0"/>
              <a:t>The paper and type were then rolled into place and a screw press evenly applied pressure on the paper pushing it onto the inked type</a:t>
            </a:r>
          </a:p>
          <a:p>
            <a:pPr lvl="3"/>
            <a:r>
              <a:rPr lang="en-US" sz="2000" dirty="0"/>
              <a:t>The process was reversed and repeated</a:t>
            </a:r>
          </a:p>
          <a:p>
            <a:pPr lvl="2"/>
            <a:r>
              <a:rPr lang="en-US" sz="2400" dirty="0"/>
              <a:t>Men operating the press, a very labor intensive job, were called ‘Pressmen’</a:t>
            </a:r>
          </a:p>
          <a:p>
            <a:pPr lvl="2"/>
            <a:r>
              <a:rPr lang="en-US" sz="2400" dirty="0"/>
              <a:t>A European printing press in the 16th century could produce about 3600 impressions per workday</a:t>
            </a:r>
          </a:p>
          <a:p>
            <a:pPr lvl="1"/>
            <a:endParaRPr lang="en-US" dirty="0"/>
          </a:p>
        </p:txBody>
      </p:sp>
      <p:pic>
        <p:nvPicPr>
          <p:cNvPr id="4" name="Picture 3">
            <a:extLst>
              <a:ext uri="{FF2B5EF4-FFF2-40B4-BE49-F238E27FC236}">
                <a16:creationId xmlns:a16="http://schemas.microsoft.com/office/drawing/2014/main" id="{701463D4-ACB4-410F-B083-20A7BD4D6273}"/>
              </a:ext>
            </a:extLst>
          </p:cNvPr>
          <p:cNvPicPr>
            <a:picLocks noChangeAspect="1"/>
          </p:cNvPicPr>
          <p:nvPr/>
        </p:nvPicPr>
        <p:blipFill>
          <a:blip r:embed="rId2"/>
          <a:stretch>
            <a:fillRect/>
          </a:stretch>
        </p:blipFill>
        <p:spPr>
          <a:xfrm>
            <a:off x="9459763" y="2287899"/>
            <a:ext cx="2508570" cy="3409010"/>
          </a:xfrm>
          <a:prstGeom prst="rect">
            <a:avLst/>
          </a:prstGeom>
        </p:spPr>
      </p:pic>
    </p:spTree>
    <p:extLst>
      <p:ext uri="{BB962C8B-B14F-4D97-AF65-F5344CB8AC3E}">
        <p14:creationId xmlns:p14="http://schemas.microsoft.com/office/powerpoint/2010/main" val="3431308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Printing and Imaging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8850668" cy="5296144"/>
          </a:xfrm>
        </p:spPr>
        <p:txBody>
          <a:bodyPr/>
          <a:lstStyle/>
          <a:p>
            <a:pPr lvl="1"/>
            <a:r>
              <a:rPr lang="en-US" sz="2000" dirty="0"/>
              <a:t>Printing Houses</a:t>
            </a:r>
          </a:p>
          <a:p>
            <a:pPr lvl="2"/>
            <a:r>
              <a:rPr lang="en-US" sz="2000" dirty="0"/>
              <a:t>Master Printers </a:t>
            </a:r>
          </a:p>
          <a:p>
            <a:pPr lvl="3"/>
            <a:r>
              <a:rPr lang="en-US" sz="2000" dirty="0"/>
              <a:t>Owned the shops</a:t>
            </a:r>
          </a:p>
          <a:p>
            <a:pPr lvl="3"/>
            <a:r>
              <a:rPr lang="en-US" sz="2000" dirty="0"/>
              <a:t>Selected the manuscripts</a:t>
            </a:r>
          </a:p>
          <a:p>
            <a:pPr lvl="3"/>
            <a:r>
              <a:rPr lang="en-US" sz="2000" dirty="0"/>
              <a:t>Determined the size of print runs</a:t>
            </a:r>
          </a:p>
          <a:p>
            <a:pPr lvl="3"/>
            <a:r>
              <a:rPr lang="en-US" sz="2000" dirty="0"/>
              <a:t>Sold the printed works</a:t>
            </a:r>
          </a:p>
          <a:p>
            <a:pPr lvl="3"/>
            <a:r>
              <a:rPr lang="en-US" sz="2000" dirty="0"/>
              <a:t>Organized distribution</a:t>
            </a:r>
          </a:p>
          <a:p>
            <a:pPr lvl="2"/>
            <a:r>
              <a:rPr lang="en-US" sz="2000" dirty="0"/>
              <a:t>The printing was actually completed by employees of the print house</a:t>
            </a:r>
          </a:p>
          <a:p>
            <a:pPr lvl="2"/>
            <a:r>
              <a:rPr lang="en-US" sz="2000" dirty="0"/>
              <a:t>Employees:</a:t>
            </a:r>
          </a:p>
          <a:p>
            <a:pPr lvl="3"/>
            <a:r>
              <a:rPr lang="en-US" sz="2000" dirty="0"/>
              <a:t>Compositors first set the movable type for printing in a tray</a:t>
            </a:r>
          </a:p>
          <a:p>
            <a:pPr lvl="3"/>
            <a:r>
              <a:rPr lang="en-US" sz="2000" dirty="0"/>
              <a:t>Pressmen then inked the type and pressed the paper with the printing press</a:t>
            </a:r>
          </a:p>
          <a:p>
            <a:pPr lvl="3"/>
            <a:r>
              <a:rPr lang="en-US" sz="2000" dirty="0"/>
              <a:t>Apprentices and Journeymen had to work for years to become Compositors or Pressmen</a:t>
            </a:r>
          </a:p>
          <a:p>
            <a:pPr lvl="1"/>
            <a:endParaRPr lang="en-US" sz="2000" dirty="0"/>
          </a:p>
        </p:txBody>
      </p:sp>
      <p:pic>
        <p:nvPicPr>
          <p:cNvPr id="5" name="Picture 4">
            <a:extLst>
              <a:ext uri="{FF2B5EF4-FFF2-40B4-BE49-F238E27FC236}">
                <a16:creationId xmlns:a16="http://schemas.microsoft.com/office/drawing/2014/main" id="{CF29A282-5468-4F42-8B05-3318A41A56F9}"/>
              </a:ext>
            </a:extLst>
          </p:cNvPr>
          <p:cNvPicPr>
            <a:picLocks noChangeAspect="1"/>
          </p:cNvPicPr>
          <p:nvPr/>
        </p:nvPicPr>
        <p:blipFill>
          <a:blip r:embed="rId2"/>
          <a:stretch>
            <a:fillRect/>
          </a:stretch>
        </p:blipFill>
        <p:spPr>
          <a:xfrm>
            <a:off x="9751488" y="2407701"/>
            <a:ext cx="2285152" cy="2907660"/>
          </a:xfrm>
          <a:prstGeom prst="rect">
            <a:avLst/>
          </a:prstGeom>
        </p:spPr>
      </p:pic>
    </p:spTree>
    <p:extLst>
      <p:ext uri="{BB962C8B-B14F-4D97-AF65-F5344CB8AC3E}">
        <p14:creationId xmlns:p14="http://schemas.microsoft.com/office/powerpoint/2010/main" val="3464492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purl.org/dc/elements/1.1/"/>
    <ds:schemaRef ds:uri="http://purl.org/dc/terms/"/>
    <ds:schemaRef ds:uri="http://purl.org/dc/dcmitype/"/>
    <ds:schemaRef ds:uri="05d88611-e516-4d1a-b12e-39107e78b3d0"/>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56ea17bb-c96d-4826-b465-01eec0dd23dd"/>
    <ds:schemaRef ds:uri="http://schemas.microsoft.com/sharepoint/v3"/>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196</TotalTime>
  <Words>1892</Words>
  <Application>Microsoft Office PowerPoint</Application>
  <PresentationFormat>Widescreen</PresentationFormat>
  <Paragraphs>186</Paragraphs>
  <Slides>24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Introduction</vt:lpstr>
      <vt:lpstr>Printing and Imaging Methods</vt:lpstr>
      <vt:lpstr>Printing and Imaging Methods</vt:lpstr>
      <vt:lpstr>Printing and Imaging Methods</vt:lpstr>
      <vt:lpstr>Printing and Imaging Methods</vt:lpstr>
      <vt:lpstr>Printing and Imaging Methods</vt:lpstr>
      <vt:lpstr>Printing and Imaging Methods</vt:lpstr>
      <vt:lpstr>Printing and Imaging Methods</vt:lpstr>
      <vt:lpstr>Printing and Imaging Methods</vt:lpstr>
      <vt:lpstr>Printing and Imaging Methods</vt:lpstr>
      <vt:lpstr>Printing and Imaging Methods</vt:lpstr>
      <vt:lpstr>Printing and Imaging Methods</vt:lpstr>
      <vt:lpstr>Printing and Imaging Methods</vt:lpstr>
      <vt:lpstr>Printing and Imaging Methods</vt:lpstr>
      <vt:lpstr>Printing and Imaging Methods</vt:lpstr>
      <vt:lpstr>Printing and Imaging Methods</vt:lpstr>
      <vt:lpstr>Printing and Imaging Methods</vt:lpstr>
      <vt:lpstr>Printing and Imaging Methods</vt:lpstr>
      <vt:lpstr>Printing and Imaging Methods</vt:lpstr>
      <vt:lpstr>Printing and Imaging Methods</vt:lpstr>
      <vt:lpstr>Printing and Imaging Methods</vt:lpstr>
      <vt:lpstr>Printing and Imaging Methods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12</cp:revision>
  <cp:lastPrinted>2017-07-07T16:17:37Z</cp:lastPrinted>
  <dcterms:created xsi:type="dcterms:W3CDTF">2017-07-11T23:58:30Z</dcterms:created>
  <dcterms:modified xsi:type="dcterms:W3CDTF">2017-07-20T17:47:59Z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