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19" r:id="rId6"/>
  </p:sldMasterIdLst>
  <p:notesMasterIdLst>
    <p:notesMasterId r:id="rId30"/>
  </p:notesMasterIdLst>
  <p:sldIdLst>
    <p:sldId id="321" r:id="rId7"/>
    <p:sldId id="349" r:id="rId8"/>
    <p:sldId id="325" r:id="rId9"/>
    <p:sldId id="326" r:id="rId10"/>
    <p:sldId id="327" r:id="rId11"/>
    <p:sldId id="328" r:id="rId12"/>
    <p:sldId id="329" r:id="rId13"/>
    <p:sldId id="330" r:id="rId14"/>
    <p:sldId id="331" r:id="rId15"/>
    <p:sldId id="332" r:id="rId16"/>
    <p:sldId id="333" r:id="rId17"/>
    <p:sldId id="350" r:id="rId18"/>
    <p:sldId id="351" r:id="rId19"/>
    <p:sldId id="352" r:id="rId20"/>
    <p:sldId id="338" r:id="rId21"/>
    <p:sldId id="339" r:id="rId22"/>
    <p:sldId id="340" r:id="rId23"/>
    <p:sldId id="341" r:id="rId24"/>
    <p:sldId id="342" r:id="rId25"/>
    <p:sldId id="343" r:id="rId26"/>
    <p:sldId id="345" r:id="rId27"/>
    <p:sldId id="347" r:id="rId28"/>
    <p:sldId id="348" r:id="rId29"/>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Unknown User1" initials="Unknown User1" lastIdx="1" clrIdx="1"/>
  <p:cmAuthor id="3" name="Unknown User2" initials="Unknown User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190" autoAdjust="0"/>
  </p:normalViewPr>
  <p:slideViewPr>
    <p:cSldViewPr snapToGrid="0">
      <p:cViewPr varScale="1">
        <p:scale>
          <a:sx n="83" d="100"/>
          <a:sy n="83" d="100"/>
        </p:scale>
        <p:origin x="566"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859029-92D1-42CC-AE97-AFFE50E55A8F}"/>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3602F42-D54D-4C11-9148-0621D4C97AD4}"/>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35815BCF-24C3-4579-9CBB-45123212C29E}" type="datetimeFigureOut">
              <a:rPr lang="en-US"/>
              <a:pPr>
                <a:defRPr/>
              </a:pPr>
              <a:t>7/24/2017</a:t>
            </a:fld>
            <a:endParaRPr lang="en-US"/>
          </a:p>
        </p:txBody>
      </p:sp>
      <p:sp>
        <p:nvSpPr>
          <p:cNvPr id="4" name="Slide Image Placeholder 3">
            <a:extLst>
              <a:ext uri="{FF2B5EF4-FFF2-40B4-BE49-F238E27FC236}">
                <a16:creationId xmlns:a16="http://schemas.microsoft.com/office/drawing/2014/main" id="{D189D54F-4DB1-4220-8FA7-5C669741F74D}"/>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9A00D38A-5F1E-408A-9F62-2BC096BC5F3D}"/>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004A72-B575-4ABD-8A94-49BBDB383110}"/>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36FC29-DFE3-4F9A-AE5F-DDA01DCD523C}"/>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9B1B852E-019B-4F97-A86F-B728AE3156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CC088E-FEC8-49D0-91D5-E8C862D95917}"/>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BB69F581-9F3B-42DF-8687-D59DEB390C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E0FAE108-A6D4-4B93-9673-1E70621BA6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4E64719-844B-4727-A4E5-949DB0D3C64D}"/>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78464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7EBF26A1-2F66-41C1-B2DF-D9CF5603E86F}"/>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01C90067-C36E-4417-88C7-01F97635382B}"/>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757E151E-4533-4A08-A30B-282D136AA2D2}"/>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60482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D7642-361F-45A4-8107-9CCE62BBBFC8}"/>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6DD62ADE-9DBE-4B61-B5FA-E08699EA9708}" type="datetime1">
              <a:rPr lang="en-US"/>
              <a:pPr>
                <a:defRPr/>
              </a:pPr>
              <a:t>7/24/2017</a:t>
            </a:fld>
            <a:endParaRPr lang="en-US"/>
          </a:p>
        </p:txBody>
      </p:sp>
      <p:sp>
        <p:nvSpPr>
          <p:cNvPr id="5" name="Footer Placeholder 4">
            <a:extLst>
              <a:ext uri="{FF2B5EF4-FFF2-40B4-BE49-F238E27FC236}">
                <a16:creationId xmlns:a16="http://schemas.microsoft.com/office/drawing/2014/main" id="{A84F0E53-4EF7-4AAC-B059-83C0060CD4C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E38FC6B-8016-41E9-BAE5-9E59AD31C34D}"/>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74686A38-7C4C-45B3-AD9A-86EADB5272AD}" type="slidenum">
              <a:rPr lang="en-US"/>
              <a:pPr>
                <a:defRPr/>
              </a:pPr>
              <a:t>‹#›</a:t>
            </a:fld>
            <a:endParaRPr lang="en-US"/>
          </a:p>
        </p:txBody>
      </p:sp>
    </p:spTree>
    <p:extLst>
      <p:ext uri="{BB962C8B-B14F-4D97-AF65-F5344CB8AC3E}">
        <p14:creationId xmlns:p14="http://schemas.microsoft.com/office/powerpoint/2010/main" val="7855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578A5-8D00-4735-A596-B918372567CE}"/>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FB2067C9-A1A8-437A-889E-305A4C160910}" type="datetime1">
              <a:rPr lang="en-US"/>
              <a:pPr>
                <a:defRPr/>
              </a:pPr>
              <a:t>7/24/2017</a:t>
            </a:fld>
            <a:endParaRPr lang="en-US"/>
          </a:p>
        </p:txBody>
      </p:sp>
      <p:sp>
        <p:nvSpPr>
          <p:cNvPr id="3" name="Footer Placeholder 2">
            <a:extLst>
              <a:ext uri="{FF2B5EF4-FFF2-40B4-BE49-F238E27FC236}">
                <a16:creationId xmlns:a16="http://schemas.microsoft.com/office/drawing/2014/main" id="{B43B56AB-2BE7-42FA-B384-68BA5DE5F846}"/>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18661926-8EC6-42DB-8878-C7143D6EEBBC}"/>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33C2A0C6-671B-45F5-8530-D175CC532B8D}" type="slidenum">
              <a:rPr lang="en-US"/>
              <a:pPr>
                <a:defRPr/>
              </a:pPr>
              <a:t>‹#›</a:t>
            </a:fld>
            <a:endParaRPr lang="en-US"/>
          </a:p>
        </p:txBody>
      </p:sp>
    </p:spTree>
    <p:extLst>
      <p:ext uri="{BB962C8B-B14F-4D97-AF65-F5344CB8AC3E}">
        <p14:creationId xmlns:p14="http://schemas.microsoft.com/office/powerpoint/2010/main" val="222364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71366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1785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135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318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010323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749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74540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6E36A2-792D-47DA-8362-9646CF8849F3}"/>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75939812-3722-49D9-94B9-59A13483AEA7}"/>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D970B7F8-D7DB-4D64-99CC-B0FD1A67DB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543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833555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75327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01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145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150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13258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31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C079D27A-2A72-4F2E-8800-9FC76F8FC962}"/>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60965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3376BA47-1539-4C13-BBC5-51011630B5D8}"/>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3BB4A803-9EDA-4DFD-B3E0-5057A41760D6}"/>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F9A1C6EB-DB6E-43AD-903C-A7AF8C77B16A}"/>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1347587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C90214-9429-4F87-940E-6331D4264B5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DAB1BA-06FA-41E7-9D5E-169C5D8DC0E3}"/>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0"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8259FB-F56C-452E-8602-9A155686851E}"/>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1EC20677-EC66-4E2F-A6F9-761D0DAAB08C}"/>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94F07F64-1025-4C00-9D7F-9C033265AD2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92578660-5F63-4388-AC91-E75913FC66A4}"/>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4DF19C7F-679D-444F-88B2-B11980BF162A}"/>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28A38D9A-3893-4C27-9F86-65158B44EF3B}"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06" r:id="rId3"/>
    <p:sldLayoutId id="2147483807" r:id="rId4"/>
    <p:sldLayoutId id="2147483808" r:id="rId5"/>
    <p:sldLayoutId id="2147483809" r:id="rId6"/>
    <p:sldLayoutId id="2147483813" r:id="rId7"/>
    <p:sldLayoutId id="2147483814" r:id="rId8"/>
    <p:sldLayoutId id="2147483815" r:id="rId9"/>
    <p:sldLayoutId id="2147483817" r:id="rId10"/>
    <p:sldLayoutId id="2147483818" r:id="rId11"/>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82313203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engineering.ucdavis.edu/efl/LATHE.pdf" TargetMode="External"/><Relationship Id="rId2" Type="http://schemas.openxmlformats.org/officeDocument/2006/relationships/image" Target="../media/image28.jpeg"/><Relationship Id="rId1" Type="http://schemas.openxmlformats.org/officeDocument/2006/relationships/slideLayout" Target="../slideLayouts/slideLayout11.xml"/><Relationship Id="rId5" Type="http://schemas.openxmlformats.org/officeDocument/2006/relationships/hyperlink" Target="http://me.ucsb.edu/course_pages/me12s/safety_handbook.pdf" TargetMode="External"/><Relationship Id="rId4" Type="http://schemas.openxmlformats.org/officeDocument/2006/relationships/hyperlink" Target="http://tdserver1.fnal.gov/tdweb/ms/Polici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47A033-A319-4D56-8602-004CB8B9E062}"/>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Flexible Manufacturing</a:t>
            </a:r>
          </a:p>
          <a:p>
            <a:pPr lvl="1" fontAlgn="auto">
              <a:spcAft>
                <a:spcPts val="0"/>
              </a:spcAft>
              <a:defRPr/>
            </a:pPr>
            <a:r>
              <a:rPr lang="en-US" dirty="0"/>
              <a:t>Precision Machining 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0BDB703A-DD60-4603-B285-82659975A807}"/>
              </a:ext>
            </a:extLst>
          </p:cNvPr>
          <p:cNvSpPr>
            <a:spLocks noGrp="1"/>
          </p:cNvSpPr>
          <p:nvPr>
            <p:ph type="title"/>
          </p:nvPr>
        </p:nvSpPr>
        <p:spPr/>
        <p:txBody>
          <a:bodyPr>
            <a:normAutofit/>
          </a:bodyPr>
          <a:lstStyle/>
          <a:p>
            <a:pPr fontAlgn="auto">
              <a:spcAft>
                <a:spcPts val="0"/>
              </a:spcAft>
              <a:defRPr/>
            </a:pPr>
            <a:r>
              <a:rPr lang="en-US" dirty="0"/>
              <a:t>General Flexible Manufacturing Lab Safety Rules</a:t>
            </a:r>
          </a:p>
        </p:txBody>
      </p:sp>
      <p:sp>
        <p:nvSpPr>
          <p:cNvPr id="23556" name="Content Placeholder 7">
            <a:extLst>
              <a:ext uri="{FF2B5EF4-FFF2-40B4-BE49-F238E27FC236}">
                <a16:creationId xmlns:a16="http://schemas.microsoft.com/office/drawing/2014/main" id="{C681AE8C-9DBC-401F-A890-74513B5624E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Personal Protective Equipment (PPE) is required when working in the flexible manufacturing lab.</a:t>
            </a:r>
          </a:p>
          <a:p>
            <a:pPr lvl="1"/>
            <a:r>
              <a:rPr lang="en-US" altLang="en-US" dirty="0"/>
              <a:t>Keep the area around the machines clean and free of oil.</a:t>
            </a:r>
          </a:p>
          <a:p>
            <a:pPr lvl="1"/>
            <a:r>
              <a:rPr lang="en-US" altLang="en-US" dirty="0"/>
              <a:t>Always return tools and cutters to their proper storage area.</a:t>
            </a:r>
          </a:p>
          <a:p>
            <a:pPr lvl="1"/>
            <a:r>
              <a:rPr lang="en-US" altLang="en-US" dirty="0"/>
              <a:t>No </a:t>
            </a:r>
            <a:r>
              <a:rPr lang="en-US" altLang="en-US" b="1" dirty="0">
                <a:solidFill>
                  <a:srgbClr val="000000"/>
                </a:solidFill>
                <a:cs typeface="Times New Roman" panose="02020603050405020304" pitchFamily="18" charset="0"/>
              </a:rPr>
              <a:t>h</a:t>
            </a:r>
            <a:r>
              <a:rPr lang="en-US" altLang="en-US" b="1" dirty="0">
                <a:solidFill>
                  <a:srgbClr val="000000"/>
                </a:solidFill>
                <a:ea typeface="Calibri" panose="020F0502020204030204" pitchFamily="34" charset="0"/>
                <a:cs typeface="Times New Roman" panose="02020603050405020304" pitchFamily="18" charset="0"/>
              </a:rPr>
              <a:t>azardous</a:t>
            </a:r>
            <a:r>
              <a:rPr lang="en-US" altLang="en-US" dirty="0"/>
              <a:t> behavior in the lab.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1A5CEA4C-A715-4981-999B-38175C7C1ECA}"/>
              </a:ext>
            </a:extLst>
          </p:cNvPr>
          <p:cNvSpPr>
            <a:spLocks noGrp="1"/>
          </p:cNvSpPr>
          <p:nvPr>
            <p:ph type="title"/>
          </p:nvPr>
        </p:nvSpPr>
        <p:spPr/>
        <p:txBody>
          <a:bodyPr/>
          <a:lstStyle/>
          <a:p>
            <a:pPr fontAlgn="auto">
              <a:spcAft>
                <a:spcPts val="0"/>
              </a:spcAft>
              <a:defRPr/>
            </a:pPr>
            <a:r>
              <a:rPr lang="en-US" dirty="0"/>
              <a:t>Engine Lathe Safety Rules</a:t>
            </a:r>
          </a:p>
        </p:txBody>
      </p:sp>
      <p:sp>
        <p:nvSpPr>
          <p:cNvPr id="5125" name="Content Placeholder 7">
            <a:extLst>
              <a:ext uri="{FF2B5EF4-FFF2-40B4-BE49-F238E27FC236}">
                <a16:creationId xmlns:a16="http://schemas.microsoft.com/office/drawing/2014/main" id="{2B0A92B5-2106-4577-B243-E0B020311D0C}"/>
              </a:ext>
            </a:extLst>
          </p:cNvPr>
          <p:cNvSpPr>
            <a:spLocks noGrp="1"/>
          </p:cNvSpPr>
          <p:nvPr>
            <p:ph sz="half" idx="1"/>
          </p:nvPr>
        </p:nvSpPr>
        <p:spPr/>
        <p:txBody>
          <a:bodyPr>
            <a:normAutofit/>
          </a:bodyPr>
          <a:lstStyle/>
          <a:p>
            <a:pPr lvl="1" fontAlgn="auto">
              <a:spcAft>
                <a:spcPts val="0"/>
              </a:spcAft>
              <a:defRPr/>
            </a:pPr>
            <a:r>
              <a:rPr lang="en-US" dirty="0"/>
              <a:t>The chuck or drive plate should be tightened on the spindle.</a:t>
            </a:r>
          </a:p>
          <a:p>
            <a:pPr lvl="1" fontAlgn="auto">
              <a:spcAft>
                <a:spcPts val="0"/>
              </a:spcAft>
              <a:defRPr/>
            </a:pPr>
            <a:r>
              <a:rPr lang="en-US" dirty="0"/>
              <a:t>Move the tool bit far away from the material being mounted in the lathe.</a:t>
            </a:r>
          </a:p>
          <a:p>
            <a:pPr lvl="1" fontAlgn="auto">
              <a:spcAft>
                <a:spcPts val="0"/>
              </a:spcAft>
              <a:defRPr/>
            </a:pPr>
            <a:r>
              <a:rPr lang="en-US" dirty="0"/>
              <a:t>Check for proper speed before starting the lathe.</a:t>
            </a:r>
          </a:p>
          <a:p>
            <a:pPr marL="514350" indent="-514350" fontAlgn="auto">
              <a:spcAft>
                <a:spcPts val="0"/>
              </a:spcAft>
              <a:buFont typeface="Arial" panose="020B0604020202020204" pitchFamily="34" charset="0"/>
              <a:buNone/>
              <a:defRPr/>
            </a:pPr>
            <a:endParaRPr lang="en-US" dirty="0"/>
          </a:p>
        </p:txBody>
      </p:sp>
      <p:pic>
        <p:nvPicPr>
          <p:cNvPr id="24581" name="Picture 5" descr="lathe2.jpg">
            <a:extLst>
              <a:ext uri="{FF2B5EF4-FFF2-40B4-BE49-F238E27FC236}">
                <a16:creationId xmlns:a16="http://schemas.microsoft.com/office/drawing/2014/main" id="{30CEC950-9264-4EF1-B0D1-2738383C3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691" y="1420420"/>
            <a:ext cx="3175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1A5CEA4C-A715-4981-999B-38175C7C1ECA}"/>
              </a:ext>
            </a:extLst>
          </p:cNvPr>
          <p:cNvSpPr>
            <a:spLocks noGrp="1"/>
          </p:cNvSpPr>
          <p:nvPr>
            <p:ph type="title"/>
          </p:nvPr>
        </p:nvSpPr>
        <p:spPr/>
        <p:txBody>
          <a:bodyPr/>
          <a:lstStyle/>
          <a:p>
            <a:pPr fontAlgn="auto">
              <a:spcAft>
                <a:spcPts val="0"/>
              </a:spcAft>
              <a:defRPr/>
            </a:pPr>
            <a:r>
              <a:rPr lang="en-US" dirty="0"/>
              <a:t>Engine Lathe Safety Rules</a:t>
            </a:r>
          </a:p>
        </p:txBody>
      </p:sp>
      <p:sp>
        <p:nvSpPr>
          <p:cNvPr id="5125" name="Content Placeholder 7">
            <a:extLst>
              <a:ext uri="{FF2B5EF4-FFF2-40B4-BE49-F238E27FC236}">
                <a16:creationId xmlns:a16="http://schemas.microsoft.com/office/drawing/2014/main" id="{2B0A92B5-2106-4577-B243-E0B020311D0C}"/>
              </a:ext>
            </a:extLst>
          </p:cNvPr>
          <p:cNvSpPr>
            <a:spLocks noGrp="1"/>
          </p:cNvSpPr>
          <p:nvPr>
            <p:ph sz="half" idx="1"/>
          </p:nvPr>
        </p:nvSpPr>
        <p:spPr/>
        <p:txBody>
          <a:bodyPr>
            <a:normAutofit lnSpcReduction="10000"/>
          </a:bodyPr>
          <a:lstStyle/>
          <a:p>
            <a:pPr lvl="1" fontAlgn="auto">
              <a:spcAft>
                <a:spcPts val="0"/>
              </a:spcAft>
              <a:defRPr/>
            </a:pPr>
            <a:r>
              <a:rPr lang="en-US" dirty="0"/>
              <a:t>When setting the tool holder,  place it on the left side so the carriage will not be hit by the chuck.</a:t>
            </a:r>
          </a:p>
          <a:p>
            <a:pPr lvl="1" fontAlgn="auto">
              <a:spcAft>
                <a:spcPts val="0"/>
              </a:spcAft>
              <a:defRPr/>
            </a:pPr>
            <a:r>
              <a:rPr lang="en-US" dirty="0"/>
              <a:t>Clamp the cutter bit as close to the holder as possible to prevent breakage and chattering.</a:t>
            </a:r>
          </a:p>
          <a:p>
            <a:pPr lvl="1" fontAlgn="auto">
              <a:spcAft>
                <a:spcPts val="0"/>
              </a:spcAft>
              <a:defRPr/>
            </a:pPr>
            <a:r>
              <a:rPr lang="en-US" dirty="0"/>
              <a:t>Stop the lathe before making any adjustments, measurements or cleaning the chips away.</a:t>
            </a:r>
          </a:p>
          <a:p>
            <a:pPr lvl="1" fontAlgn="auto">
              <a:spcAft>
                <a:spcPts val="0"/>
              </a:spcAft>
              <a:defRPr/>
            </a:pPr>
            <a:r>
              <a:rPr lang="en-US" dirty="0"/>
              <a:t>After tightening the material in the chuck, remove the chuck key.</a:t>
            </a:r>
          </a:p>
          <a:p>
            <a:pPr marL="514350" indent="-514350" fontAlgn="auto">
              <a:spcAft>
                <a:spcPts val="0"/>
              </a:spcAft>
              <a:buFont typeface="Arial" panose="020B0604020202020204" pitchFamily="34" charset="0"/>
              <a:buNone/>
              <a:defRPr/>
            </a:pPr>
            <a:endParaRPr lang="en-US" dirty="0"/>
          </a:p>
        </p:txBody>
      </p:sp>
      <p:pic>
        <p:nvPicPr>
          <p:cNvPr id="2" name="Picture 1">
            <a:extLst>
              <a:ext uri="{FF2B5EF4-FFF2-40B4-BE49-F238E27FC236}">
                <a16:creationId xmlns:a16="http://schemas.microsoft.com/office/drawing/2014/main" id="{C22BB359-A3F5-4745-B057-EF12F2B66390}"/>
              </a:ext>
            </a:extLst>
          </p:cNvPr>
          <p:cNvPicPr>
            <a:picLocks noChangeAspect="1"/>
          </p:cNvPicPr>
          <p:nvPr/>
        </p:nvPicPr>
        <p:blipFill>
          <a:blip r:embed="rId2"/>
          <a:stretch>
            <a:fillRect/>
          </a:stretch>
        </p:blipFill>
        <p:spPr>
          <a:xfrm>
            <a:off x="6979960" y="1938601"/>
            <a:ext cx="4214741" cy="3158837"/>
          </a:xfrm>
          <a:prstGeom prst="rect">
            <a:avLst/>
          </a:prstGeom>
        </p:spPr>
      </p:pic>
    </p:spTree>
    <p:extLst>
      <p:ext uri="{BB962C8B-B14F-4D97-AF65-F5344CB8AC3E}">
        <p14:creationId xmlns:p14="http://schemas.microsoft.com/office/powerpoint/2010/main" val="396550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1A5CEA4C-A715-4981-999B-38175C7C1ECA}"/>
              </a:ext>
            </a:extLst>
          </p:cNvPr>
          <p:cNvSpPr>
            <a:spLocks noGrp="1"/>
          </p:cNvSpPr>
          <p:nvPr>
            <p:ph type="title"/>
          </p:nvPr>
        </p:nvSpPr>
        <p:spPr/>
        <p:txBody>
          <a:bodyPr/>
          <a:lstStyle/>
          <a:p>
            <a:pPr fontAlgn="auto">
              <a:spcAft>
                <a:spcPts val="0"/>
              </a:spcAft>
              <a:defRPr/>
            </a:pPr>
            <a:r>
              <a:rPr lang="en-US" dirty="0"/>
              <a:t>Engine Lathe Safety Rules</a:t>
            </a:r>
          </a:p>
        </p:txBody>
      </p:sp>
      <p:sp>
        <p:nvSpPr>
          <p:cNvPr id="5125" name="Content Placeholder 7">
            <a:extLst>
              <a:ext uri="{FF2B5EF4-FFF2-40B4-BE49-F238E27FC236}">
                <a16:creationId xmlns:a16="http://schemas.microsoft.com/office/drawing/2014/main" id="{2B0A92B5-2106-4577-B243-E0B020311D0C}"/>
              </a:ext>
            </a:extLst>
          </p:cNvPr>
          <p:cNvSpPr>
            <a:spLocks noGrp="1"/>
          </p:cNvSpPr>
          <p:nvPr>
            <p:ph sz="half" idx="1"/>
          </p:nvPr>
        </p:nvSpPr>
        <p:spPr/>
        <p:txBody>
          <a:bodyPr>
            <a:normAutofit/>
          </a:bodyPr>
          <a:lstStyle/>
          <a:p>
            <a:pPr lvl="1" fontAlgn="auto">
              <a:spcAft>
                <a:spcPts val="0"/>
              </a:spcAft>
              <a:defRPr/>
            </a:pPr>
            <a:r>
              <a:rPr lang="en-US" dirty="0"/>
              <a:t>Do not use your fingers to remove chips or touch the material.</a:t>
            </a:r>
          </a:p>
          <a:p>
            <a:pPr lvl="1" fontAlgn="auto">
              <a:spcAft>
                <a:spcPts val="0"/>
              </a:spcAft>
              <a:defRPr/>
            </a:pPr>
            <a:r>
              <a:rPr lang="en-US" dirty="0"/>
              <a:t>Set the height of the tool bit on the centerline of you work.</a:t>
            </a:r>
          </a:p>
          <a:p>
            <a:pPr lvl="1" fontAlgn="auto">
              <a:spcAft>
                <a:spcPts val="0"/>
              </a:spcAft>
              <a:defRPr/>
            </a:pPr>
            <a:r>
              <a:rPr lang="en-US" dirty="0"/>
              <a:t>Do not cut material all the way through when turning between centers.</a:t>
            </a:r>
          </a:p>
          <a:p>
            <a:pPr lvl="1" fontAlgn="auto">
              <a:spcAft>
                <a:spcPts val="0"/>
              </a:spcAft>
              <a:defRPr/>
            </a:pPr>
            <a:r>
              <a:rPr lang="en-US" dirty="0"/>
              <a:t>When turning between centers, properly adjust the centers to support the material.</a:t>
            </a:r>
          </a:p>
          <a:p>
            <a:pPr lvl="1" fontAlgn="auto">
              <a:spcAft>
                <a:spcPts val="0"/>
              </a:spcAft>
              <a:defRPr/>
            </a:pPr>
            <a:endParaRPr lang="en-US" dirty="0"/>
          </a:p>
        </p:txBody>
      </p:sp>
      <p:pic>
        <p:nvPicPr>
          <p:cNvPr id="3" name="Picture 2">
            <a:extLst>
              <a:ext uri="{FF2B5EF4-FFF2-40B4-BE49-F238E27FC236}">
                <a16:creationId xmlns:a16="http://schemas.microsoft.com/office/drawing/2014/main" id="{4AA82F2E-9633-43A8-8C23-D8F307CA7C5D}"/>
              </a:ext>
            </a:extLst>
          </p:cNvPr>
          <p:cNvPicPr>
            <a:picLocks noChangeAspect="1"/>
          </p:cNvPicPr>
          <p:nvPr/>
        </p:nvPicPr>
        <p:blipFill>
          <a:blip r:embed="rId2"/>
          <a:stretch>
            <a:fillRect/>
          </a:stretch>
        </p:blipFill>
        <p:spPr>
          <a:xfrm>
            <a:off x="7562215" y="1420420"/>
            <a:ext cx="3359187" cy="2962913"/>
          </a:xfrm>
          <a:prstGeom prst="rect">
            <a:avLst/>
          </a:prstGeom>
        </p:spPr>
      </p:pic>
    </p:spTree>
    <p:extLst>
      <p:ext uri="{BB962C8B-B14F-4D97-AF65-F5344CB8AC3E}">
        <p14:creationId xmlns:p14="http://schemas.microsoft.com/office/powerpoint/2010/main" val="67266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1A5CEA4C-A715-4981-999B-38175C7C1ECA}"/>
              </a:ext>
            </a:extLst>
          </p:cNvPr>
          <p:cNvSpPr>
            <a:spLocks noGrp="1"/>
          </p:cNvSpPr>
          <p:nvPr>
            <p:ph type="title"/>
          </p:nvPr>
        </p:nvSpPr>
        <p:spPr/>
        <p:txBody>
          <a:bodyPr/>
          <a:lstStyle/>
          <a:p>
            <a:pPr fontAlgn="auto">
              <a:spcAft>
                <a:spcPts val="0"/>
              </a:spcAft>
              <a:defRPr/>
            </a:pPr>
            <a:r>
              <a:rPr lang="en-US" dirty="0"/>
              <a:t>Engine Lathe Safety Rules</a:t>
            </a:r>
          </a:p>
        </p:txBody>
      </p:sp>
      <p:sp>
        <p:nvSpPr>
          <p:cNvPr id="5125" name="Content Placeholder 7">
            <a:extLst>
              <a:ext uri="{FF2B5EF4-FFF2-40B4-BE49-F238E27FC236}">
                <a16:creationId xmlns:a16="http://schemas.microsoft.com/office/drawing/2014/main" id="{2B0A92B5-2106-4577-B243-E0B020311D0C}"/>
              </a:ext>
            </a:extLst>
          </p:cNvPr>
          <p:cNvSpPr>
            <a:spLocks noGrp="1"/>
          </p:cNvSpPr>
          <p:nvPr>
            <p:ph sz="half" idx="1"/>
          </p:nvPr>
        </p:nvSpPr>
        <p:spPr/>
        <p:txBody>
          <a:bodyPr>
            <a:normAutofit fontScale="92500"/>
          </a:bodyPr>
          <a:lstStyle/>
          <a:p>
            <a:pPr lvl="1" fontAlgn="auto">
              <a:spcAft>
                <a:spcPts val="0"/>
              </a:spcAft>
              <a:defRPr/>
            </a:pPr>
            <a:r>
              <a:rPr lang="en-US" dirty="0"/>
              <a:t>When turning between centers make sure the tailstock is locked in place.</a:t>
            </a:r>
          </a:p>
          <a:p>
            <a:pPr lvl="1" fontAlgn="auto">
              <a:spcAft>
                <a:spcPts val="0"/>
              </a:spcAft>
              <a:defRPr/>
            </a:pPr>
            <a:r>
              <a:rPr lang="en-US" dirty="0"/>
              <a:t>After setting the lathe, remove all                                                         tools from the machine.</a:t>
            </a:r>
          </a:p>
          <a:p>
            <a:pPr lvl="1" fontAlgn="auto">
              <a:spcAft>
                <a:spcPts val="0"/>
              </a:spcAft>
              <a:defRPr/>
            </a:pPr>
            <a:r>
              <a:rPr lang="en-US" dirty="0"/>
              <a:t>Check the tool bit for defects and sharpness. </a:t>
            </a:r>
          </a:p>
          <a:p>
            <a:pPr lvl="1" fontAlgn="auto">
              <a:spcAft>
                <a:spcPts val="0"/>
              </a:spcAft>
              <a:defRPr/>
            </a:pPr>
            <a:r>
              <a:rPr lang="en-US" dirty="0"/>
              <a:t>When filing on the lathe, file away from the chuck.</a:t>
            </a:r>
          </a:p>
          <a:p>
            <a:pPr lvl="1" fontAlgn="auto">
              <a:spcAft>
                <a:spcPts val="0"/>
              </a:spcAft>
              <a:defRPr/>
            </a:pPr>
            <a:r>
              <a:rPr lang="en-US" dirty="0"/>
              <a:t>When sanding on the lathe do not wrap the paper around the material. This could get tangled in the lathe.</a:t>
            </a:r>
          </a:p>
          <a:p>
            <a:pPr lvl="1" fontAlgn="auto">
              <a:spcAft>
                <a:spcPts val="0"/>
              </a:spcAft>
              <a:defRPr/>
            </a:pPr>
            <a:endParaRPr lang="en-US" dirty="0"/>
          </a:p>
        </p:txBody>
      </p:sp>
      <p:pic>
        <p:nvPicPr>
          <p:cNvPr id="5" name="Picture 5" descr="LatheA.jpg">
            <a:extLst>
              <a:ext uri="{FF2B5EF4-FFF2-40B4-BE49-F238E27FC236}">
                <a16:creationId xmlns:a16="http://schemas.microsoft.com/office/drawing/2014/main" id="{B6D20380-B0EB-4AA8-B027-1D38FDA32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2" y="1283510"/>
            <a:ext cx="3190387" cy="232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E5D3400-D1FF-4E7D-A88B-FC21D7BC203C}"/>
              </a:ext>
            </a:extLst>
          </p:cNvPr>
          <p:cNvPicPr>
            <a:picLocks noChangeAspect="1"/>
          </p:cNvPicPr>
          <p:nvPr/>
        </p:nvPicPr>
        <p:blipFill>
          <a:blip r:embed="rId3"/>
          <a:stretch>
            <a:fillRect/>
          </a:stretch>
        </p:blipFill>
        <p:spPr>
          <a:xfrm>
            <a:off x="7609592" y="3787579"/>
            <a:ext cx="3190387" cy="2391588"/>
          </a:xfrm>
          <a:prstGeom prst="rect">
            <a:avLst/>
          </a:prstGeom>
        </p:spPr>
      </p:pic>
    </p:spTree>
    <p:extLst>
      <p:ext uri="{BB962C8B-B14F-4D97-AF65-F5344CB8AC3E}">
        <p14:creationId xmlns:p14="http://schemas.microsoft.com/office/powerpoint/2010/main" val="106654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E1A6-6C52-40A6-B682-ACDD51F02C3F}"/>
              </a:ext>
            </a:extLst>
          </p:cNvPr>
          <p:cNvSpPr>
            <a:spLocks noGrp="1"/>
          </p:cNvSpPr>
          <p:nvPr>
            <p:ph type="title"/>
          </p:nvPr>
        </p:nvSpPr>
        <p:spPr/>
        <p:txBody>
          <a:bodyPr/>
          <a:lstStyle/>
          <a:p>
            <a:r>
              <a:rPr lang="en-US" dirty="0"/>
              <a:t>Vertical Milling Machine</a:t>
            </a:r>
          </a:p>
        </p:txBody>
      </p:sp>
      <p:sp>
        <p:nvSpPr>
          <p:cNvPr id="29699" name="Content Placeholder 7">
            <a:extLst>
              <a:ext uri="{FF2B5EF4-FFF2-40B4-BE49-F238E27FC236}">
                <a16:creationId xmlns:a16="http://schemas.microsoft.com/office/drawing/2014/main" id="{443D3B71-03EA-4080-941B-079C7CA66B4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milling machine shown in this presentation is an 8 X 42 inch model.  The basic controls are the same, but may be in different locations.  Check the manual for the mill in the lab.</a:t>
            </a:r>
          </a:p>
        </p:txBody>
      </p:sp>
      <p:pic>
        <p:nvPicPr>
          <p:cNvPr id="29700" name="Content Placeholder 5" descr="Christmas 2011 043.JPG">
            <a:extLst>
              <a:ext uri="{FF2B5EF4-FFF2-40B4-BE49-F238E27FC236}">
                <a16:creationId xmlns:a16="http://schemas.microsoft.com/office/drawing/2014/main" id="{2651B1A3-4335-4BA7-96A0-C58F38E7F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175" y="3384970"/>
            <a:ext cx="40005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98E3D948-643E-459C-B2AA-AD5EAD640984}"/>
              </a:ext>
            </a:extLst>
          </p:cNvPr>
          <p:cNvSpPr>
            <a:spLocks noGrp="1"/>
          </p:cNvSpPr>
          <p:nvPr>
            <p:ph type="title"/>
          </p:nvPr>
        </p:nvSpPr>
        <p:spPr/>
        <p:txBody>
          <a:bodyPr/>
          <a:lstStyle/>
          <a:p>
            <a:pPr fontAlgn="auto">
              <a:spcAft>
                <a:spcPts val="0"/>
              </a:spcAft>
              <a:defRPr/>
            </a:pPr>
            <a:r>
              <a:rPr lang="en-US" dirty="0"/>
              <a:t>Milling Machine Components</a:t>
            </a:r>
          </a:p>
        </p:txBody>
      </p:sp>
      <p:pic>
        <p:nvPicPr>
          <p:cNvPr id="6" name="Content Placeholder 5" descr="P1010167.JPG">
            <a:extLst>
              <a:ext uri="{FF2B5EF4-FFF2-40B4-BE49-F238E27FC236}">
                <a16:creationId xmlns:a16="http://schemas.microsoft.com/office/drawing/2014/main" id="{1EE8B7F1-A6D4-44EA-ABA9-25BD34D6EE66}"/>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12564" y="1396031"/>
            <a:ext cx="3395472" cy="4529328"/>
          </a:xfrm>
        </p:spPr>
      </p:pic>
      <p:sp>
        <p:nvSpPr>
          <p:cNvPr id="30725" name="TextBox 6">
            <a:extLst>
              <a:ext uri="{FF2B5EF4-FFF2-40B4-BE49-F238E27FC236}">
                <a16:creationId xmlns:a16="http://schemas.microsoft.com/office/drawing/2014/main" id="{633AA9D0-D4DD-4C91-A044-968F286297D3}"/>
              </a:ext>
            </a:extLst>
          </p:cNvPr>
          <p:cNvSpPr txBox="1">
            <a:spLocks noChangeArrowheads="1"/>
          </p:cNvSpPr>
          <p:nvPr/>
        </p:nvSpPr>
        <p:spPr bwMode="auto">
          <a:xfrm>
            <a:off x="8915400" y="16002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Spindle Head</a:t>
            </a:r>
          </a:p>
        </p:txBody>
      </p:sp>
      <p:sp>
        <p:nvSpPr>
          <p:cNvPr id="30726" name="TextBox 7">
            <a:extLst>
              <a:ext uri="{FF2B5EF4-FFF2-40B4-BE49-F238E27FC236}">
                <a16:creationId xmlns:a16="http://schemas.microsoft.com/office/drawing/2014/main" id="{8AE8A7FC-FF92-450C-957F-0F4D0C9854E3}"/>
              </a:ext>
            </a:extLst>
          </p:cNvPr>
          <p:cNvSpPr txBox="1">
            <a:spLocks noChangeArrowheads="1"/>
          </p:cNvSpPr>
          <p:nvPr/>
        </p:nvSpPr>
        <p:spPr bwMode="auto">
          <a:xfrm>
            <a:off x="2286000" y="4267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Column</a:t>
            </a:r>
          </a:p>
        </p:txBody>
      </p:sp>
      <p:sp>
        <p:nvSpPr>
          <p:cNvPr id="30727" name="TextBox 8">
            <a:extLst>
              <a:ext uri="{FF2B5EF4-FFF2-40B4-BE49-F238E27FC236}">
                <a16:creationId xmlns:a16="http://schemas.microsoft.com/office/drawing/2014/main" id="{E69C823B-1D86-4E8E-BD9C-D0E1BB5BC6C8}"/>
              </a:ext>
            </a:extLst>
          </p:cNvPr>
          <p:cNvSpPr txBox="1">
            <a:spLocks noChangeArrowheads="1"/>
          </p:cNvSpPr>
          <p:nvPr/>
        </p:nvSpPr>
        <p:spPr bwMode="auto">
          <a:xfrm>
            <a:off x="2438400" y="4800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Table</a:t>
            </a:r>
          </a:p>
        </p:txBody>
      </p:sp>
      <p:sp>
        <p:nvSpPr>
          <p:cNvPr id="30728" name="TextBox 9">
            <a:extLst>
              <a:ext uri="{FF2B5EF4-FFF2-40B4-BE49-F238E27FC236}">
                <a16:creationId xmlns:a16="http://schemas.microsoft.com/office/drawing/2014/main" id="{D32C38E2-B8E0-4115-82DD-9067F6FDF0D6}"/>
              </a:ext>
            </a:extLst>
          </p:cNvPr>
          <p:cNvSpPr txBox="1">
            <a:spLocks noChangeArrowheads="1"/>
          </p:cNvSpPr>
          <p:nvPr/>
        </p:nvSpPr>
        <p:spPr bwMode="auto">
          <a:xfrm>
            <a:off x="8915400" y="4114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Saddle</a:t>
            </a:r>
          </a:p>
        </p:txBody>
      </p:sp>
      <p:sp>
        <p:nvSpPr>
          <p:cNvPr id="30729" name="TextBox 10">
            <a:extLst>
              <a:ext uri="{FF2B5EF4-FFF2-40B4-BE49-F238E27FC236}">
                <a16:creationId xmlns:a16="http://schemas.microsoft.com/office/drawing/2014/main" id="{F8CE3A33-82EF-4496-973A-41C80C6EB47C}"/>
              </a:ext>
            </a:extLst>
          </p:cNvPr>
          <p:cNvSpPr txBox="1">
            <a:spLocks noChangeArrowheads="1"/>
          </p:cNvSpPr>
          <p:nvPr/>
        </p:nvSpPr>
        <p:spPr bwMode="auto">
          <a:xfrm>
            <a:off x="8915400" y="4953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Knee</a:t>
            </a:r>
          </a:p>
        </p:txBody>
      </p:sp>
      <p:sp>
        <p:nvSpPr>
          <p:cNvPr id="30730" name="TextBox 11">
            <a:extLst>
              <a:ext uri="{FF2B5EF4-FFF2-40B4-BE49-F238E27FC236}">
                <a16:creationId xmlns:a16="http://schemas.microsoft.com/office/drawing/2014/main" id="{0B77CA6B-32D6-4BEF-A0E4-40D2C565AE89}"/>
              </a:ext>
            </a:extLst>
          </p:cNvPr>
          <p:cNvSpPr txBox="1">
            <a:spLocks noChangeArrowheads="1"/>
          </p:cNvSpPr>
          <p:nvPr/>
        </p:nvSpPr>
        <p:spPr bwMode="auto">
          <a:xfrm>
            <a:off x="2667000" y="2819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Ram</a:t>
            </a:r>
          </a:p>
        </p:txBody>
      </p:sp>
      <p:sp>
        <p:nvSpPr>
          <p:cNvPr id="30731" name="TextBox 12">
            <a:extLst>
              <a:ext uri="{FF2B5EF4-FFF2-40B4-BE49-F238E27FC236}">
                <a16:creationId xmlns:a16="http://schemas.microsoft.com/office/drawing/2014/main" id="{4BA6F4BB-ED20-4439-B3CF-8C07438DD063}"/>
              </a:ext>
            </a:extLst>
          </p:cNvPr>
          <p:cNvSpPr txBox="1">
            <a:spLocks noChangeArrowheads="1"/>
          </p:cNvSpPr>
          <p:nvPr/>
        </p:nvSpPr>
        <p:spPr bwMode="auto">
          <a:xfrm>
            <a:off x="2590800" y="52578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Base</a:t>
            </a:r>
          </a:p>
        </p:txBody>
      </p:sp>
      <p:cxnSp>
        <p:nvCxnSpPr>
          <p:cNvPr id="19" name="Straight Arrow Connector 18">
            <a:extLst>
              <a:ext uri="{FF2B5EF4-FFF2-40B4-BE49-F238E27FC236}">
                <a16:creationId xmlns:a16="http://schemas.microsoft.com/office/drawing/2014/main" id="{F27AB1D7-EC93-4A9C-9982-A03E31B10010}"/>
              </a:ext>
            </a:extLst>
          </p:cNvPr>
          <p:cNvCxnSpPr/>
          <p:nvPr/>
        </p:nvCxnSpPr>
        <p:spPr>
          <a:xfrm flipV="1">
            <a:off x="3429000" y="2743200"/>
            <a:ext cx="12192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8A8065B-E262-4E73-BC26-EE0D4409C594}"/>
              </a:ext>
            </a:extLst>
          </p:cNvPr>
          <p:cNvCxnSpPr>
            <a:stCxn id="30726" idx="3"/>
          </p:cNvCxnSpPr>
          <p:nvPr/>
        </p:nvCxnSpPr>
        <p:spPr>
          <a:xfrm flipV="1">
            <a:off x="3352800" y="4191000"/>
            <a:ext cx="1371600" cy="260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D5D302E-84BF-4D48-AD70-BE2432A7EAD2}"/>
              </a:ext>
            </a:extLst>
          </p:cNvPr>
          <p:cNvCxnSpPr>
            <a:stCxn id="30731" idx="3"/>
          </p:cNvCxnSpPr>
          <p:nvPr/>
        </p:nvCxnSpPr>
        <p:spPr>
          <a:xfrm>
            <a:off x="3352800" y="5448300"/>
            <a:ext cx="2362200" cy="266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FEFD53-D7ED-4728-866C-B55492795904}"/>
              </a:ext>
            </a:extLst>
          </p:cNvPr>
          <p:cNvCxnSpPr>
            <a:stCxn id="30725" idx="1"/>
          </p:cNvCxnSpPr>
          <p:nvPr/>
        </p:nvCxnSpPr>
        <p:spPr>
          <a:xfrm flipH="1">
            <a:off x="6477000" y="1784350"/>
            <a:ext cx="2438400" cy="425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0DEFFB6-ACF0-49F7-8DB7-F8EC71195B56}"/>
              </a:ext>
            </a:extLst>
          </p:cNvPr>
          <p:cNvCxnSpPr/>
          <p:nvPr/>
        </p:nvCxnSpPr>
        <p:spPr>
          <a:xfrm flipV="1">
            <a:off x="3276600" y="4114800"/>
            <a:ext cx="23622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ABF3548-B0F7-4AEC-B8A6-393C57A7B134}"/>
              </a:ext>
            </a:extLst>
          </p:cNvPr>
          <p:cNvCxnSpPr>
            <a:stCxn id="30728" idx="1"/>
          </p:cNvCxnSpPr>
          <p:nvPr/>
        </p:nvCxnSpPr>
        <p:spPr>
          <a:xfrm flipH="1" flipV="1">
            <a:off x="6553200" y="3962400"/>
            <a:ext cx="2362200" cy="3365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6293A26-972A-4AC4-999E-2082DF065674}"/>
              </a:ext>
            </a:extLst>
          </p:cNvPr>
          <p:cNvCxnSpPr>
            <a:stCxn id="30729" idx="1"/>
          </p:cNvCxnSpPr>
          <p:nvPr/>
        </p:nvCxnSpPr>
        <p:spPr>
          <a:xfrm flipH="1" flipV="1">
            <a:off x="6324600" y="4495800"/>
            <a:ext cx="2590800" cy="641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690A4A9-512C-4FDE-A309-FBADC3A35C28}"/>
              </a:ext>
            </a:extLst>
          </p:cNvPr>
          <p:cNvSpPr/>
          <p:nvPr/>
        </p:nvSpPr>
        <p:spPr>
          <a:xfrm>
            <a:off x="4648200" y="2667000"/>
            <a:ext cx="533400" cy="152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a:extLst>
              <a:ext uri="{FF2B5EF4-FFF2-40B4-BE49-F238E27FC236}">
                <a16:creationId xmlns:a16="http://schemas.microsoft.com/office/drawing/2014/main" id="{06B3D2CA-0698-4633-A28D-BE52C3C633CD}"/>
              </a:ext>
            </a:extLst>
          </p:cNvPr>
          <p:cNvSpPr/>
          <p:nvPr/>
        </p:nvSpPr>
        <p:spPr>
          <a:xfrm>
            <a:off x="4800600" y="3733800"/>
            <a:ext cx="381000" cy="2286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Rectangle 23">
            <a:extLst>
              <a:ext uri="{FF2B5EF4-FFF2-40B4-BE49-F238E27FC236}">
                <a16:creationId xmlns:a16="http://schemas.microsoft.com/office/drawing/2014/main" id="{78D39EE9-FEDA-4B6A-A21D-E5EC9C1E00C0}"/>
              </a:ext>
            </a:extLst>
          </p:cNvPr>
          <p:cNvSpPr/>
          <p:nvPr/>
        </p:nvSpPr>
        <p:spPr>
          <a:xfrm>
            <a:off x="6096000" y="1752600"/>
            <a:ext cx="3048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ED74E981-9448-405B-B4E2-F9840EE931B0}"/>
              </a:ext>
            </a:extLst>
          </p:cNvPr>
          <p:cNvSpPr>
            <a:spLocks noGrp="1"/>
          </p:cNvSpPr>
          <p:nvPr>
            <p:ph type="title"/>
          </p:nvPr>
        </p:nvSpPr>
        <p:spPr/>
        <p:txBody>
          <a:bodyPr/>
          <a:lstStyle/>
          <a:p>
            <a:pPr fontAlgn="auto">
              <a:spcAft>
                <a:spcPts val="0"/>
              </a:spcAft>
              <a:defRPr/>
            </a:pPr>
            <a:r>
              <a:rPr lang="en-US" dirty="0"/>
              <a:t>Milling Machine Components</a:t>
            </a:r>
          </a:p>
        </p:txBody>
      </p:sp>
      <p:sp>
        <p:nvSpPr>
          <p:cNvPr id="31748" name="Content Placeholder 7">
            <a:extLst>
              <a:ext uri="{FF2B5EF4-FFF2-40B4-BE49-F238E27FC236}">
                <a16:creationId xmlns:a16="http://schemas.microsoft.com/office/drawing/2014/main" id="{8F98A944-9DBC-46F5-9BD2-D2C7D3D8F60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u="sng" dirty="0"/>
              <a:t>Spindle Head</a:t>
            </a:r>
            <a:r>
              <a:rPr lang="en-US" altLang="en-US" dirty="0"/>
              <a:t> contains the spindle and motor.</a:t>
            </a:r>
          </a:p>
          <a:p>
            <a:pPr lvl="1"/>
            <a:r>
              <a:rPr lang="en-US" altLang="en-US" u="sng" dirty="0"/>
              <a:t>Column</a:t>
            </a:r>
            <a:r>
              <a:rPr lang="en-US" altLang="en-US" dirty="0"/>
              <a:t> is the major structural part with a base that holds all other parts.</a:t>
            </a:r>
          </a:p>
          <a:p>
            <a:pPr lvl="1"/>
            <a:r>
              <a:rPr lang="en-US" altLang="en-US" u="sng" dirty="0"/>
              <a:t>Table</a:t>
            </a:r>
            <a:r>
              <a:rPr lang="en-US" altLang="en-US" dirty="0"/>
              <a:t> is the place the work is mounted onto the mill.  The table moves in the x-axis.</a:t>
            </a:r>
          </a:p>
        </p:txBody>
      </p:sp>
      <p:grpSp>
        <p:nvGrpSpPr>
          <p:cNvPr id="31749" name="Group 9">
            <a:extLst>
              <a:ext uri="{FF2B5EF4-FFF2-40B4-BE49-F238E27FC236}">
                <a16:creationId xmlns:a16="http://schemas.microsoft.com/office/drawing/2014/main" id="{EC5E52D6-D380-4523-80C1-86AFE5BC04DF}"/>
              </a:ext>
            </a:extLst>
          </p:cNvPr>
          <p:cNvGrpSpPr>
            <a:grpSpLocks/>
          </p:cNvGrpSpPr>
          <p:nvPr/>
        </p:nvGrpSpPr>
        <p:grpSpPr bwMode="auto">
          <a:xfrm>
            <a:off x="7124544" y="1760250"/>
            <a:ext cx="3924300" cy="3052763"/>
            <a:chOff x="4572000" y="2590800"/>
            <a:chExt cx="4152413" cy="3280929"/>
          </a:xfrm>
        </p:grpSpPr>
        <p:pic>
          <p:nvPicPr>
            <p:cNvPr id="31752" name="Picture 6" descr="Christmas 2011 038.JPG">
              <a:extLst>
                <a:ext uri="{FF2B5EF4-FFF2-40B4-BE49-F238E27FC236}">
                  <a16:creationId xmlns:a16="http://schemas.microsoft.com/office/drawing/2014/main" id="{EF09533F-17FD-454D-97B5-852249C6B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90800"/>
              <a:ext cx="4152413" cy="328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E9168FF-0F51-43E8-B19C-F6CAD692D72C}"/>
                </a:ext>
              </a:extLst>
            </p:cNvPr>
            <p:cNvSpPr/>
            <p:nvPr/>
          </p:nvSpPr>
          <p:spPr>
            <a:xfrm>
              <a:off x="4876040" y="3582074"/>
              <a:ext cx="305720" cy="1518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F7E30D44-BB08-414C-8169-F352FCDB8B9A}"/>
                </a:ext>
              </a:extLst>
            </p:cNvPr>
            <p:cNvSpPr/>
            <p:nvPr/>
          </p:nvSpPr>
          <p:spPr>
            <a:xfrm>
              <a:off x="6782589" y="4648418"/>
              <a:ext cx="838210" cy="305402"/>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A5577051-2791-40D4-BB9D-E4272C8ABDD9}"/>
              </a:ext>
            </a:extLst>
          </p:cNvPr>
          <p:cNvSpPr>
            <a:spLocks noGrp="1"/>
          </p:cNvSpPr>
          <p:nvPr>
            <p:ph type="title"/>
          </p:nvPr>
        </p:nvSpPr>
        <p:spPr/>
        <p:txBody>
          <a:bodyPr/>
          <a:lstStyle/>
          <a:p>
            <a:pPr fontAlgn="auto">
              <a:spcAft>
                <a:spcPts val="0"/>
              </a:spcAft>
              <a:defRPr/>
            </a:pPr>
            <a:r>
              <a:rPr lang="en-US" dirty="0"/>
              <a:t>Milling Machine Components</a:t>
            </a:r>
          </a:p>
        </p:txBody>
      </p:sp>
      <p:sp>
        <p:nvSpPr>
          <p:cNvPr id="32772" name="Content Placeholder 7">
            <a:extLst>
              <a:ext uri="{FF2B5EF4-FFF2-40B4-BE49-F238E27FC236}">
                <a16:creationId xmlns:a16="http://schemas.microsoft.com/office/drawing/2014/main" id="{D3251B13-60C1-40F6-B8CC-1C0100732A7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u="sng" dirty="0"/>
              <a:t>Saddle</a:t>
            </a:r>
            <a:r>
              <a:rPr lang="en-US" altLang="en-US" dirty="0"/>
              <a:t> holds the table and moves in the Y-axis</a:t>
            </a:r>
          </a:p>
          <a:p>
            <a:pPr lvl="1"/>
            <a:r>
              <a:rPr lang="en-US" altLang="en-US" u="sng" dirty="0"/>
              <a:t>Knee</a:t>
            </a:r>
            <a:r>
              <a:rPr lang="en-US" altLang="en-US" dirty="0"/>
              <a:t> supports the saddle and table and moves up and down to position the work piece. </a:t>
            </a:r>
          </a:p>
        </p:txBody>
      </p:sp>
      <p:pic>
        <p:nvPicPr>
          <p:cNvPr id="32773" name="Picture 6" descr="P1010184.JPG">
            <a:extLst>
              <a:ext uri="{FF2B5EF4-FFF2-40B4-BE49-F238E27FC236}">
                <a16:creationId xmlns:a16="http://schemas.microsoft.com/office/drawing/2014/main" id="{0A7DC7B4-047E-4A2F-B617-C2FAF6A5B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43263"/>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824FAF64-19E0-4B92-BCFD-60BF009FF90F}"/>
              </a:ext>
            </a:extLst>
          </p:cNvPr>
          <p:cNvSpPr>
            <a:spLocks noGrp="1"/>
          </p:cNvSpPr>
          <p:nvPr>
            <p:ph type="title"/>
          </p:nvPr>
        </p:nvSpPr>
        <p:spPr/>
        <p:txBody>
          <a:bodyPr/>
          <a:lstStyle/>
          <a:p>
            <a:pPr fontAlgn="auto">
              <a:spcAft>
                <a:spcPts val="0"/>
              </a:spcAft>
              <a:defRPr/>
            </a:pPr>
            <a:r>
              <a:rPr lang="en-US" dirty="0"/>
              <a:t>Milling Machine Components</a:t>
            </a:r>
          </a:p>
        </p:txBody>
      </p:sp>
      <p:sp>
        <p:nvSpPr>
          <p:cNvPr id="33796" name="Content Placeholder 7">
            <a:extLst>
              <a:ext uri="{FF2B5EF4-FFF2-40B4-BE49-F238E27FC236}">
                <a16:creationId xmlns:a16="http://schemas.microsoft.com/office/drawing/2014/main" id="{491BF782-266B-4C2E-8745-9029F14AF74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u="sng" dirty="0"/>
              <a:t>Ram</a:t>
            </a:r>
            <a:r>
              <a:rPr lang="en-US" altLang="en-US" dirty="0"/>
              <a:t> holds the </a:t>
            </a:r>
            <a:r>
              <a:rPr lang="en-US" altLang="en-US" dirty="0" err="1"/>
              <a:t>toolhead</a:t>
            </a:r>
            <a:r>
              <a:rPr lang="en-US" altLang="en-US" dirty="0"/>
              <a:t> and allows it to move away from the column.</a:t>
            </a:r>
          </a:p>
          <a:p>
            <a:pPr lvl="1"/>
            <a:r>
              <a:rPr lang="en-US" altLang="en-US" u="sng" dirty="0"/>
              <a:t>Base</a:t>
            </a:r>
            <a:r>
              <a:rPr lang="en-US" altLang="en-US" dirty="0"/>
              <a:t> is the bottom of the support structure that holds and aligns the rest of the machine.</a:t>
            </a:r>
          </a:p>
          <a:p>
            <a:endParaRPr lang="en-US" altLang="en-US" dirty="0"/>
          </a:p>
        </p:txBody>
      </p:sp>
      <p:pic>
        <p:nvPicPr>
          <p:cNvPr id="33797" name="Picture 5" descr="Mill1.jpg">
            <a:extLst>
              <a:ext uri="{FF2B5EF4-FFF2-40B4-BE49-F238E27FC236}">
                <a16:creationId xmlns:a16="http://schemas.microsoft.com/office/drawing/2014/main" id="{96659669-4CF3-424E-BDDE-564244474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0"/>
            <a:ext cx="3429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35C20D26-C182-4D31-A04B-814F155432FE}"/>
              </a:ext>
            </a:extLst>
          </p:cNvPr>
          <p:cNvSpPr>
            <a:spLocks noGrp="1"/>
          </p:cNvSpPr>
          <p:nvPr>
            <p:ph type="title"/>
          </p:nvPr>
        </p:nvSpPr>
        <p:spPr/>
        <p:txBody>
          <a:bodyPr/>
          <a:lstStyle/>
          <a:p>
            <a:pPr fontAlgn="auto">
              <a:spcAft>
                <a:spcPts val="0"/>
              </a:spcAft>
              <a:defRPr/>
            </a:pPr>
            <a:r>
              <a:rPr lang="en-US" dirty="0"/>
              <a:t>Milling Machine Safety Rules </a:t>
            </a:r>
          </a:p>
        </p:txBody>
      </p:sp>
      <p:sp>
        <p:nvSpPr>
          <p:cNvPr id="34820" name="Content Placeholder 7">
            <a:extLst>
              <a:ext uri="{FF2B5EF4-FFF2-40B4-BE49-F238E27FC236}">
                <a16:creationId xmlns:a16="http://schemas.microsoft.com/office/drawing/2014/main" id="{54A6BFE0-C18A-449B-B940-786960A575E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Light" panose="020F0302020204030204" pitchFamily="34" charset="0"/>
              <a:buAutoNum type="arabicPeriod"/>
            </a:pPr>
            <a:r>
              <a:rPr lang="en-US" altLang="en-US" dirty="0"/>
              <a:t>Work must be clamped securely in a vise or on the table while being machined.</a:t>
            </a:r>
          </a:p>
          <a:p>
            <a:pPr marL="514350" indent="-514350">
              <a:buFont typeface="Calibri Light" panose="020F0302020204030204" pitchFamily="34" charset="0"/>
              <a:buAutoNum type="arabicPeriod"/>
            </a:pPr>
            <a:r>
              <a:rPr lang="en-US" altLang="en-US" dirty="0"/>
              <a:t>Never clean the work area with a rag,  especially when the mill is turning.</a:t>
            </a:r>
          </a:p>
          <a:p>
            <a:pPr marL="514350" indent="-514350">
              <a:buFont typeface="Calibri Light" panose="020F0302020204030204" pitchFamily="34" charset="0"/>
              <a:buAutoNum type="arabicPeriod"/>
            </a:pPr>
            <a:r>
              <a:rPr lang="en-US" altLang="en-US" dirty="0"/>
              <a:t>Power must be off before making any adjustments, changing the cutters or cleaning the machine.</a:t>
            </a:r>
          </a:p>
          <a:p>
            <a:pPr marL="514350" indent="-514350">
              <a:buFont typeface="Calibri Light" panose="020F0302020204030204" pitchFamily="34" charset="0"/>
              <a:buAutoNum type="arabicPeriod"/>
            </a:pPr>
            <a:endParaRPr lang="en-US" altLang="en-US" dirty="0"/>
          </a:p>
        </p:txBody>
      </p:sp>
      <p:pic>
        <p:nvPicPr>
          <p:cNvPr id="34821" name="Picture 5" descr="Mill1.jpg">
            <a:extLst>
              <a:ext uri="{FF2B5EF4-FFF2-40B4-BE49-F238E27FC236}">
                <a16:creationId xmlns:a16="http://schemas.microsoft.com/office/drawing/2014/main" id="{C221848C-68D3-477C-8D39-0F9DA53D2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137" y="1440607"/>
            <a:ext cx="4030998" cy="269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F7390AD3-5792-424D-BBAB-A464938C953B}"/>
              </a:ext>
            </a:extLst>
          </p:cNvPr>
          <p:cNvGrpSpPr>
            <a:grpSpLocks/>
          </p:cNvGrpSpPr>
          <p:nvPr/>
        </p:nvGrpSpPr>
        <p:grpSpPr bwMode="auto">
          <a:xfrm>
            <a:off x="6568413" y="3787579"/>
            <a:ext cx="1755775" cy="2630488"/>
            <a:chOff x="4666567" y="3835211"/>
            <a:chExt cx="1755847" cy="2630035"/>
          </a:xfrm>
        </p:grpSpPr>
        <p:pic>
          <p:nvPicPr>
            <p:cNvPr id="9" name="Picture 5" descr="Christmas 2011 035.JPG">
              <a:extLst>
                <a:ext uri="{FF2B5EF4-FFF2-40B4-BE49-F238E27FC236}">
                  <a16:creationId xmlns:a16="http://schemas.microsoft.com/office/drawing/2014/main" id="{BF81AC16-72D9-4453-9F26-4C4DB602C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567" y="3835211"/>
              <a:ext cx="1755847" cy="263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0ABFFAD-647F-4640-9947-560A6EB965F6}"/>
                </a:ext>
              </a:extLst>
            </p:cNvPr>
            <p:cNvSpPr/>
            <p:nvPr/>
          </p:nvSpPr>
          <p:spPr>
            <a:xfrm>
              <a:off x="5262743" y="4525801"/>
              <a:ext cx="685828" cy="22856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8BAC419B-3FF3-46E3-B309-80F479C6108A}"/>
              </a:ext>
            </a:extLst>
          </p:cNvPr>
          <p:cNvSpPr>
            <a:spLocks noGrp="1"/>
          </p:cNvSpPr>
          <p:nvPr>
            <p:ph type="title"/>
          </p:nvPr>
        </p:nvSpPr>
        <p:spPr>
          <a:xfrm>
            <a:off x="740528" y="407209"/>
            <a:ext cx="10059452" cy="876300"/>
          </a:xfrm>
        </p:spPr>
        <p:txBody>
          <a:bodyPr/>
          <a:lstStyle/>
          <a:p>
            <a:pPr fontAlgn="auto">
              <a:spcAft>
                <a:spcPts val="0"/>
              </a:spcAft>
              <a:defRPr/>
            </a:pPr>
            <a:r>
              <a:rPr lang="en-US"/>
              <a:t>Milling Machine Safety Rules</a:t>
            </a:r>
            <a:endParaRPr lang="en-US" dirty="0"/>
          </a:p>
        </p:txBody>
      </p:sp>
      <p:sp>
        <p:nvSpPr>
          <p:cNvPr id="36868" name="Content Placeholder 7">
            <a:extLst>
              <a:ext uri="{FF2B5EF4-FFF2-40B4-BE49-F238E27FC236}">
                <a16:creationId xmlns:a16="http://schemas.microsoft.com/office/drawing/2014/main" id="{8D728110-9B75-41F8-8E67-B77C005E72E9}"/>
              </a:ext>
            </a:extLst>
          </p:cNvPr>
          <p:cNvSpPr>
            <a:spLocks noGrp="1" noChangeArrowheads="1"/>
          </p:cNvSpPr>
          <p:nvPr>
            <p:ph sz="half" idx="1"/>
          </p:nvPr>
        </p:nvSpPr>
        <p:spPr bwMode="auto">
          <a:xfrm>
            <a:off x="737880" y="1420420"/>
            <a:ext cx="7048167" cy="4734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Light" panose="020F0302020204030204" pitchFamily="34" charset="0"/>
              <a:buAutoNum type="arabicPeriod" startAt="4"/>
            </a:pPr>
            <a:r>
              <a:rPr lang="en-US" altLang="en-US" dirty="0"/>
              <a:t>Use the proper spindle speed, feed rate and depth of cut for the material being cut.</a:t>
            </a:r>
          </a:p>
          <a:p>
            <a:pPr marL="514350" indent="-514350">
              <a:buFont typeface="Calibri Light" panose="020F0302020204030204" pitchFamily="34" charset="0"/>
              <a:buAutoNum type="arabicPeriod" startAt="4"/>
            </a:pPr>
            <a:r>
              <a:rPr lang="en-US" altLang="en-US" dirty="0"/>
              <a:t>During setup make sure that table, holding device and the work piece clears the spindle and its support.</a:t>
            </a:r>
          </a:p>
          <a:p>
            <a:pPr marL="514350" indent="-514350">
              <a:buFont typeface="Calibri Light" panose="020F0302020204030204" pitchFamily="34" charset="0"/>
              <a:buAutoNum type="arabicPeriod" startAt="4"/>
            </a:pPr>
            <a:r>
              <a:rPr lang="en-US" altLang="en-US" dirty="0"/>
              <a:t>Cutters must be sharp and in good condition.</a:t>
            </a:r>
          </a:p>
          <a:p>
            <a:pPr marL="514350" indent="-514350">
              <a:buFont typeface="Calibri Light" panose="020F0302020204030204" pitchFamily="34" charset="0"/>
              <a:buAutoNum type="arabicPeriod" startAt="4"/>
            </a:pPr>
            <a:r>
              <a:rPr lang="en-US" altLang="en-US" dirty="0"/>
              <a:t>Do not leave the machine while it is in operation.</a:t>
            </a:r>
          </a:p>
          <a:p>
            <a:pPr marL="514350" indent="-514350">
              <a:buFont typeface="Calibri Light" panose="020F0302020204030204" pitchFamily="34" charset="0"/>
              <a:buAutoNum type="arabicPeriod" startAt="4"/>
            </a:pPr>
            <a:r>
              <a:rPr lang="en-US" altLang="en-US" dirty="0"/>
              <a:t>Do not leave any wrenches, materials or other tools on the tables.</a:t>
            </a:r>
          </a:p>
          <a:p>
            <a:pPr marL="514350" indent="-514350">
              <a:buFont typeface="Calibri Light" panose="020F0302020204030204" pitchFamily="34" charset="0"/>
              <a:buAutoNum type="arabicPeriod" startAt="4"/>
            </a:pPr>
            <a:endParaRPr lang="en-US" altLang="en-US" dirty="0"/>
          </a:p>
        </p:txBody>
      </p:sp>
      <p:pic>
        <p:nvPicPr>
          <p:cNvPr id="36869" name="Picture 5" descr="P1010168.JPG">
            <a:extLst>
              <a:ext uri="{FF2B5EF4-FFF2-40B4-BE49-F238E27FC236}">
                <a16:creationId xmlns:a16="http://schemas.microsoft.com/office/drawing/2014/main" id="{A48E7509-AC2E-45B4-8F83-A23AF9843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057" y="1422807"/>
            <a:ext cx="2833356" cy="212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03D61B0-F164-4128-BBEA-E08C1456FA27}"/>
              </a:ext>
            </a:extLst>
          </p:cNvPr>
          <p:cNvSpPr/>
          <p:nvPr/>
        </p:nvSpPr>
        <p:spPr>
          <a:xfrm rot="19755882">
            <a:off x="10317006" y="2045043"/>
            <a:ext cx="342055" cy="93487"/>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5" descr="milling.jpg">
            <a:extLst>
              <a:ext uri="{FF2B5EF4-FFF2-40B4-BE49-F238E27FC236}">
                <a16:creationId xmlns:a16="http://schemas.microsoft.com/office/drawing/2014/main" id="{600C407C-8555-4B41-8C8A-D133F9400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654" y="2865824"/>
            <a:ext cx="2760663"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707CC2C0-0580-4D50-8BD3-670D44A33085}"/>
              </a:ext>
            </a:extLst>
          </p:cNvPr>
          <p:cNvSpPr>
            <a:spLocks noGrp="1"/>
          </p:cNvSpPr>
          <p:nvPr>
            <p:ph type="title"/>
          </p:nvPr>
        </p:nvSpPr>
        <p:spPr/>
        <p:txBody>
          <a:bodyPr/>
          <a:lstStyle/>
          <a:p>
            <a:pPr fontAlgn="auto">
              <a:spcAft>
                <a:spcPts val="0"/>
              </a:spcAft>
              <a:defRPr/>
            </a:pPr>
            <a:r>
              <a:rPr lang="en-US" dirty="0"/>
              <a:t>Milling Machine Safety Rules</a:t>
            </a:r>
          </a:p>
        </p:txBody>
      </p:sp>
      <p:sp>
        <p:nvSpPr>
          <p:cNvPr id="38916" name="Content Placeholder 7">
            <a:extLst>
              <a:ext uri="{FF2B5EF4-FFF2-40B4-BE49-F238E27FC236}">
                <a16:creationId xmlns:a16="http://schemas.microsoft.com/office/drawing/2014/main" id="{6590A55E-397B-465A-B3D8-FA553E0955FA}"/>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Light" panose="020F0302020204030204" pitchFamily="34" charset="0"/>
              <a:buAutoNum type="arabicPeriod" startAt="9"/>
            </a:pPr>
            <a:r>
              <a:rPr lang="en-US" altLang="en-US"/>
              <a:t>Make sure that any onlookers are out of the safety area of the machine.</a:t>
            </a:r>
          </a:p>
          <a:p>
            <a:pPr marL="514350" indent="-514350">
              <a:buFont typeface="Calibri Light" panose="020F0302020204030204" pitchFamily="34" charset="0"/>
              <a:buAutoNum type="arabicPeriod" startAt="9"/>
            </a:pPr>
            <a:r>
              <a:rPr lang="en-US" altLang="en-US"/>
              <a:t>Remove all wrenches after tightening the cutter. </a:t>
            </a:r>
          </a:p>
        </p:txBody>
      </p:sp>
      <p:pic>
        <p:nvPicPr>
          <p:cNvPr id="38917" name="Picture 5" descr="jet mill.jpg">
            <a:extLst>
              <a:ext uri="{FF2B5EF4-FFF2-40B4-BE49-F238E27FC236}">
                <a16:creationId xmlns:a16="http://schemas.microsoft.com/office/drawing/2014/main" id="{FAD762E1-4C00-4ADF-AB58-52641A1C8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2770504"/>
            <a:ext cx="3496101" cy="335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AFD2E61-2BBC-47ED-9153-C1D74E6BF597}"/>
              </a:ext>
            </a:extLst>
          </p:cNvPr>
          <p:cNvSpPr/>
          <p:nvPr/>
        </p:nvSpPr>
        <p:spPr>
          <a:xfrm>
            <a:off x="5847733" y="3406255"/>
            <a:ext cx="420806" cy="228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Manufacsm.jpg">
            <a:extLst>
              <a:ext uri="{FF2B5EF4-FFF2-40B4-BE49-F238E27FC236}">
                <a16:creationId xmlns:a16="http://schemas.microsoft.com/office/drawing/2014/main" id="{E565E782-4082-4A7B-B502-742A08695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5867400"/>
            <a:ext cx="1600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1">
            <a:extLst>
              <a:ext uri="{FF2B5EF4-FFF2-40B4-BE49-F238E27FC236}">
                <a16:creationId xmlns:a16="http://schemas.microsoft.com/office/drawing/2014/main" id="{7B037A20-120E-47A8-863E-30F04A019E06}"/>
              </a:ext>
            </a:extLst>
          </p:cNvPr>
          <p:cNvSpPr>
            <a:spLocks noGrp="1"/>
          </p:cNvSpPr>
          <p:nvPr>
            <p:ph type="title"/>
          </p:nvPr>
        </p:nvSpPr>
        <p:spPr/>
        <p:txBody>
          <a:bodyPr/>
          <a:lstStyle/>
          <a:p>
            <a:pPr fontAlgn="auto">
              <a:spcAft>
                <a:spcPts val="0"/>
              </a:spcAft>
              <a:defRPr/>
            </a:pPr>
            <a:r>
              <a:rPr lang="en-US"/>
              <a:t>Resources</a:t>
            </a:r>
          </a:p>
        </p:txBody>
      </p:sp>
      <p:sp>
        <p:nvSpPr>
          <p:cNvPr id="6149" name="Content Placeholder 7">
            <a:extLst>
              <a:ext uri="{FF2B5EF4-FFF2-40B4-BE49-F238E27FC236}">
                <a16:creationId xmlns:a16="http://schemas.microsoft.com/office/drawing/2014/main" id="{431ECB0E-B55E-42D0-B68C-1AA4B7A221A3}"/>
              </a:ext>
            </a:extLst>
          </p:cNvPr>
          <p:cNvSpPr>
            <a:spLocks noGrp="1"/>
          </p:cNvSpPr>
          <p:nvPr>
            <p:ph idx="1"/>
          </p:nvPr>
        </p:nvSpPr>
        <p:spPr>
          <a:xfrm>
            <a:off x="1981200" y="1600200"/>
            <a:ext cx="8229600" cy="2743200"/>
          </a:xfrm>
        </p:spPr>
        <p:txBody>
          <a:bodyPr>
            <a:normAutofit/>
          </a:bodyPr>
          <a:lstStyle/>
          <a:p>
            <a:pPr fontAlgn="auto">
              <a:spcAft>
                <a:spcPts val="0"/>
              </a:spcAft>
              <a:buFont typeface="Arial" panose="020B0604020202020204" pitchFamily="34" charset="0"/>
              <a:buNone/>
              <a:defRPr/>
            </a:pPr>
            <a:r>
              <a:rPr lang="en-US" dirty="0"/>
              <a:t>Lathe information</a:t>
            </a:r>
            <a:endParaRPr lang="en-US" dirty="0">
              <a:hlinkClick r:id="rId3"/>
            </a:endParaRPr>
          </a:p>
          <a:p>
            <a:pPr fontAlgn="auto">
              <a:spcAft>
                <a:spcPts val="0"/>
              </a:spcAft>
              <a:defRPr/>
            </a:pPr>
            <a:r>
              <a:rPr lang="en-US" dirty="0">
                <a:hlinkClick r:id="rId3"/>
              </a:rPr>
              <a:t>http://engineering.ucdavis.edu/efl/LATHE.pdf</a:t>
            </a:r>
            <a:endParaRPr lang="en-US" dirty="0"/>
          </a:p>
          <a:p>
            <a:pPr fontAlgn="auto">
              <a:spcAft>
                <a:spcPts val="0"/>
              </a:spcAft>
              <a:defRPr/>
            </a:pPr>
            <a:r>
              <a:rPr lang="en-US" dirty="0">
                <a:hlinkClick r:id="rId4"/>
              </a:rPr>
              <a:t>http://tdserver1.fnal.gov/tdweb/ms/Policies/</a:t>
            </a:r>
            <a:endParaRPr lang="en-US" dirty="0"/>
          </a:p>
          <a:p>
            <a:pPr fontAlgn="auto">
              <a:spcAft>
                <a:spcPts val="0"/>
              </a:spcAft>
              <a:defRPr/>
            </a:pPr>
            <a:r>
              <a:rPr lang="en-US" dirty="0">
                <a:hlinkClick r:id="rId5"/>
              </a:rPr>
              <a:t>http://me.ucsb.edu/course_pages/me12s/safety_handbook.pdf</a:t>
            </a:r>
            <a:endParaRPr lang="en-US" dirty="0"/>
          </a:p>
          <a:p>
            <a:pPr fontAlgn="auto">
              <a:spcAft>
                <a:spcPts val="0"/>
              </a:spcAft>
              <a:defRPr/>
            </a:pPr>
            <a:endParaRPr lang="en-US" dirty="0"/>
          </a:p>
          <a:p>
            <a:pPr fontAlgn="auto">
              <a:spcAft>
                <a:spcPts val="0"/>
              </a:spcAft>
              <a:defRPr/>
            </a:pPr>
            <a:endParaRPr lang="en-US" dirty="0"/>
          </a:p>
        </p:txBody>
      </p:sp>
      <p:sp>
        <p:nvSpPr>
          <p:cNvPr id="39941" name="Rectangle 3">
            <a:extLst>
              <a:ext uri="{FF2B5EF4-FFF2-40B4-BE49-F238E27FC236}">
                <a16:creationId xmlns:a16="http://schemas.microsoft.com/office/drawing/2014/main" id="{E732F950-48D4-45E1-89F8-C256D2A42F62}"/>
              </a:ext>
            </a:extLst>
          </p:cNvPr>
          <p:cNvSpPr>
            <a:spLocks noChangeArrowheads="1"/>
          </p:cNvSpPr>
          <p:nvPr/>
        </p:nvSpPr>
        <p:spPr bwMode="auto">
          <a:xfrm>
            <a:off x="1524000" y="6611938"/>
            <a:ext cx="9144000" cy="246062"/>
          </a:xfrm>
          <a:prstGeom prst="rect">
            <a:avLst/>
          </a:prstGeom>
          <a:solidFill>
            <a:srgbClr val="F2F2F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Times New Roman" panose="02020603050405020304" pitchFamily="18" charset="0"/>
                <a:cs typeface="Calibri" panose="020F0502020204030204" pitchFamily="34" charset="0"/>
              </a:rPr>
              <a:t>Copyright © Texas Education Agency, 2012. All rights reserved.</a:t>
            </a:r>
            <a:endParaRPr lang="en-US" altLang="en-US" sz="1100">
              <a:cs typeface="Calibri" panose="020F0502020204030204" pitchFamily="34" charset="0"/>
            </a:endParaRPr>
          </a:p>
        </p:txBody>
      </p:sp>
      <p:sp>
        <p:nvSpPr>
          <p:cNvPr id="39942" name="Slide Number Placeholder 1">
            <a:extLst>
              <a:ext uri="{FF2B5EF4-FFF2-40B4-BE49-F238E27FC236}">
                <a16:creationId xmlns:a16="http://schemas.microsoft.com/office/drawing/2014/main" id="{039D5636-811B-4845-965B-7C977113769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13385E-89C1-4C1A-9DC6-4D8CAFBF707A}" type="slidenum">
              <a:rPr lang="en-US" altLang="en-US"/>
              <a:pPr fontAlgn="base">
                <a:spcBef>
                  <a:spcPct val="0"/>
                </a:spcBef>
                <a:spcAft>
                  <a:spcPct val="0"/>
                </a:spcAft>
              </a:pPr>
              <a:t>23</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B092614-9078-48CC-9277-26879A4B941E}"/>
              </a:ext>
            </a:extLst>
          </p:cNvPr>
          <p:cNvSpPr>
            <a:spLocks noGrp="1"/>
          </p:cNvSpPr>
          <p:nvPr>
            <p:ph type="title"/>
          </p:nvPr>
        </p:nvSpPr>
        <p:spPr/>
        <p:txBody>
          <a:bodyPr/>
          <a:lstStyle/>
          <a:p>
            <a:pPr fontAlgn="auto">
              <a:spcAft>
                <a:spcPts val="0"/>
              </a:spcAft>
              <a:defRPr/>
            </a:pPr>
            <a:r>
              <a:rPr lang="en-US" dirty="0"/>
              <a:t>Engine Lathe</a:t>
            </a:r>
          </a:p>
        </p:txBody>
      </p:sp>
      <p:sp>
        <p:nvSpPr>
          <p:cNvPr id="16388" name="Content Placeholder 7">
            <a:extLst>
              <a:ext uri="{FF2B5EF4-FFF2-40B4-BE49-F238E27FC236}">
                <a16:creationId xmlns:a16="http://schemas.microsoft.com/office/drawing/2014/main" id="{C8B56F35-623E-4E5C-8755-6F233F22C000}"/>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engine lathe shown in this presentation is a new 9 X 20 inch model.  The basic controls are the same, but may be in different locations.  Check the manual for the lathe in the lab.</a:t>
            </a:r>
          </a:p>
        </p:txBody>
      </p:sp>
      <p:grpSp>
        <p:nvGrpSpPr>
          <p:cNvPr id="16389" name="Group 8">
            <a:extLst>
              <a:ext uri="{FF2B5EF4-FFF2-40B4-BE49-F238E27FC236}">
                <a16:creationId xmlns:a16="http://schemas.microsoft.com/office/drawing/2014/main" id="{3D1237E3-51D8-4428-806A-71BF792284C9}"/>
              </a:ext>
            </a:extLst>
          </p:cNvPr>
          <p:cNvGrpSpPr>
            <a:grpSpLocks/>
          </p:cNvGrpSpPr>
          <p:nvPr/>
        </p:nvGrpSpPr>
        <p:grpSpPr bwMode="auto">
          <a:xfrm>
            <a:off x="4343400" y="3154346"/>
            <a:ext cx="3276600" cy="2925763"/>
            <a:chOff x="3200400" y="2136544"/>
            <a:chExt cx="3505200" cy="3720905"/>
          </a:xfrm>
        </p:grpSpPr>
        <p:pic>
          <p:nvPicPr>
            <p:cNvPr id="16392" name="Picture 5" descr="lathe2.jpg">
              <a:extLst>
                <a:ext uri="{FF2B5EF4-FFF2-40B4-BE49-F238E27FC236}">
                  <a16:creationId xmlns:a16="http://schemas.microsoft.com/office/drawing/2014/main" id="{EFAE70B5-F048-44E8-B37D-8EABF4742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36544"/>
              <a:ext cx="3505200" cy="37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44A35C6-0AB2-4EE3-8BB5-7A7DBC52F7CB}"/>
                </a:ext>
              </a:extLst>
            </p:cNvPr>
            <p:cNvSpPr/>
            <p:nvPr/>
          </p:nvSpPr>
          <p:spPr>
            <a:xfrm>
              <a:off x="3733652" y="2819458"/>
              <a:ext cx="305686" cy="76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6E4796A2-2826-40AF-8F01-95D7EE978DE1}"/>
                </a:ext>
              </a:extLst>
            </p:cNvPr>
            <p:cNvSpPr/>
            <p:nvPr/>
          </p:nvSpPr>
          <p:spPr>
            <a:xfrm>
              <a:off x="4726947" y="4266027"/>
              <a:ext cx="838938" cy="38158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0">
            <a:extLst>
              <a:ext uri="{FF2B5EF4-FFF2-40B4-BE49-F238E27FC236}">
                <a16:creationId xmlns:a16="http://schemas.microsoft.com/office/drawing/2014/main" id="{29819772-9FC4-407D-9060-DB7E806FAF3D}"/>
              </a:ext>
            </a:extLst>
          </p:cNvPr>
          <p:cNvGrpSpPr>
            <a:grpSpLocks/>
          </p:cNvGrpSpPr>
          <p:nvPr/>
        </p:nvGrpSpPr>
        <p:grpSpPr bwMode="auto">
          <a:xfrm>
            <a:off x="3276600" y="1388664"/>
            <a:ext cx="5410200" cy="4995863"/>
            <a:chOff x="1752600" y="1143000"/>
            <a:chExt cx="5410200" cy="4995712"/>
          </a:xfrm>
        </p:grpSpPr>
        <p:pic>
          <p:nvPicPr>
            <p:cNvPr id="17425" name="Picture 6" descr="P1010016.JPG">
              <a:extLst>
                <a:ext uri="{FF2B5EF4-FFF2-40B4-BE49-F238E27FC236}">
                  <a16:creationId xmlns:a16="http://schemas.microsoft.com/office/drawing/2014/main" id="{397DDBEE-84CC-4B97-B578-90FD6B895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410200" cy="49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87127B16-9955-4D57-AFBB-297FFBD9B381}"/>
                </a:ext>
              </a:extLst>
            </p:cNvPr>
            <p:cNvSpPr/>
            <p:nvPr/>
          </p:nvSpPr>
          <p:spPr>
            <a:xfrm>
              <a:off x="4114800" y="3886117"/>
              <a:ext cx="1143000" cy="53338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B7847DEB-56A6-4C83-A43A-6FACB05F6F7C}"/>
                </a:ext>
              </a:extLst>
            </p:cNvPr>
            <p:cNvSpPr/>
            <p:nvPr/>
          </p:nvSpPr>
          <p:spPr>
            <a:xfrm>
              <a:off x="2362200" y="1828779"/>
              <a:ext cx="533400" cy="1523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052" name="Title 1">
            <a:extLst>
              <a:ext uri="{FF2B5EF4-FFF2-40B4-BE49-F238E27FC236}">
                <a16:creationId xmlns:a16="http://schemas.microsoft.com/office/drawing/2014/main" id="{DCEB2015-AFA5-45AC-99EA-3AD46327F7DE}"/>
              </a:ext>
            </a:extLst>
          </p:cNvPr>
          <p:cNvSpPr>
            <a:spLocks noGrp="1"/>
          </p:cNvSpPr>
          <p:nvPr>
            <p:ph type="title"/>
          </p:nvPr>
        </p:nvSpPr>
        <p:spPr/>
        <p:txBody>
          <a:bodyPr/>
          <a:lstStyle/>
          <a:p>
            <a:pPr fontAlgn="auto">
              <a:spcAft>
                <a:spcPts val="0"/>
              </a:spcAft>
              <a:defRPr/>
            </a:pPr>
            <a:r>
              <a:rPr lang="en-US" dirty="0"/>
              <a:t>Engine Lathe Components</a:t>
            </a:r>
          </a:p>
        </p:txBody>
      </p:sp>
      <p:sp>
        <p:nvSpPr>
          <p:cNvPr id="17413" name="TextBox 7">
            <a:extLst>
              <a:ext uri="{FF2B5EF4-FFF2-40B4-BE49-F238E27FC236}">
                <a16:creationId xmlns:a16="http://schemas.microsoft.com/office/drawing/2014/main" id="{34438284-5A10-4156-B636-3128EDEDF587}"/>
              </a:ext>
            </a:extLst>
          </p:cNvPr>
          <p:cNvSpPr txBox="1">
            <a:spLocks noChangeArrowheads="1"/>
          </p:cNvSpPr>
          <p:nvPr/>
        </p:nvSpPr>
        <p:spPr bwMode="auto">
          <a:xfrm>
            <a:off x="1828800" y="1845864"/>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Headstock</a:t>
            </a:r>
          </a:p>
        </p:txBody>
      </p:sp>
      <p:sp>
        <p:nvSpPr>
          <p:cNvPr id="17414" name="TextBox 8">
            <a:extLst>
              <a:ext uri="{FF2B5EF4-FFF2-40B4-BE49-F238E27FC236}">
                <a16:creationId xmlns:a16="http://schemas.microsoft.com/office/drawing/2014/main" id="{20EF5858-3A57-4F8F-84A2-BE7932EE663C}"/>
              </a:ext>
            </a:extLst>
          </p:cNvPr>
          <p:cNvSpPr txBox="1">
            <a:spLocks noChangeArrowheads="1"/>
          </p:cNvSpPr>
          <p:nvPr/>
        </p:nvSpPr>
        <p:spPr bwMode="auto">
          <a:xfrm>
            <a:off x="8839200" y="1922064"/>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Tailstock</a:t>
            </a:r>
          </a:p>
        </p:txBody>
      </p:sp>
      <p:sp>
        <p:nvSpPr>
          <p:cNvPr id="17415" name="TextBox 9">
            <a:extLst>
              <a:ext uri="{FF2B5EF4-FFF2-40B4-BE49-F238E27FC236}">
                <a16:creationId xmlns:a16="http://schemas.microsoft.com/office/drawing/2014/main" id="{88CE4C0D-82AC-4E05-9ED9-6B5248E6A976}"/>
              </a:ext>
            </a:extLst>
          </p:cNvPr>
          <p:cNvSpPr txBox="1">
            <a:spLocks noChangeArrowheads="1"/>
          </p:cNvSpPr>
          <p:nvPr/>
        </p:nvSpPr>
        <p:spPr bwMode="auto">
          <a:xfrm>
            <a:off x="1524000" y="4741464"/>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Open Sans" panose="020B0606030504020204"/>
              </a:rPr>
              <a:t>Carriage</a:t>
            </a:r>
          </a:p>
        </p:txBody>
      </p:sp>
      <p:sp>
        <p:nvSpPr>
          <p:cNvPr id="17416" name="TextBox 10">
            <a:extLst>
              <a:ext uri="{FF2B5EF4-FFF2-40B4-BE49-F238E27FC236}">
                <a16:creationId xmlns:a16="http://schemas.microsoft.com/office/drawing/2014/main" id="{06F9410C-7A28-47D1-BD8F-03753E91A75A}"/>
              </a:ext>
            </a:extLst>
          </p:cNvPr>
          <p:cNvSpPr txBox="1">
            <a:spLocks noChangeArrowheads="1"/>
          </p:cNvSpPr>
          <p:nvPr/>
        </p:nvSpPr>
        <p:spPr bwMode="auto">
          <a:xfrm>
            <a:off x="8991600" y="3065064"/>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Bed</a:t>
            </a:r>
          </a:p>
        </p:txBody>
      </p:sp>
      <p:sp>
        <p:nvSpPr>
          <p:cNvPr id="17417" name="TextBox 11">
            <a:extLst>
              <a:ext uri="{FF2B5EF4-FFF2-40B4-BE49-F238E27FC236}">
                <a16:creationId xmlns:a16="http://schemas.microsoft.com/office/drawing/2014/main" id="{4F7B1482-39DF-4689-9E8D-C71FAA64BE49}"/>
              </a:ext>
            </a:extLst>
          </p:cNvPr>
          <p:cNvSpPr txBox="1">
            <a:spLocks noChangeArrowheads="1"/>
          </p:cNvSpPr>
          <p:nvPr/>
        </p:nvSpPr>
        <p:spPr bwMode="auto">
          <a:xfrm>
            <a:off x="8763000" y="4741464"/>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Stand or Base</a:t>
            </a:r>
          </a:p>
        </p:txBody>
      </p:sp>
      <p:cxnSp>
        <p:nvCxnSpPr>
          <p:cNvPr id="14" name="Straight Arrow Connector 13">
            <a:extLst>
              <a:ext uri="{FF2B5EF4-FFF2-40B4-BE49-F238E27FC236}">
                <a16:creationId xmlns:a16="http://schemas.microsoft.com/office/drawing/2014/main" id="{9E947BB0-8D78-4776-9ADF-F52CDA6BB500}"/>
              </a:ext>
            </a:extLst>
          </p:cNvPr>
          <p:cNvCxnSpPr>
            <a:cxnSpLocks/>
          </p:cNvCxnSpPr>
          <p:nvPr/>
        </p:nvCxnSpPr>
        <p:spPr>
          <a:xfrm flipH="1">
            <a:off x="7391400" y="2106214"/>
            <a:ext cx="1447800" cy="44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9C4B48F-CC4D-4DAB-8FEB-A8654A575280}"/>
              </a:ext>
            </a:extLst>
          </p:cNvPr>
          <p:cNvCxnSpPr>
            <a:cxnSpLocks/>
          </p:cNvCxnSpPr>
          <p:nvPr/>
        </p:nvCxnSpPr>
        <p:spPr>
          <a:xfrm flipH="1" flipV="1">
            <a:off x="7772400" y="2912664"/>
            <a:ext cx="1219200" cy="3365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29F606C-139B-4C14-9F28-A5627B809079}"/>
              </a:ext>
            </a:extLst>
          </p:cNvPr>
          <p:cNvCxnSpPr>
            <a:cxnSpLocks/>
          </p:cNvCxnSpPr>
          <p:nvPr/>
        </p:nvCxnSpPr>
        <p:spPr>
          <a:xfrm flipH="1" flipV="1">
            <a:off x="7696200" y="4512864"/>
            <a:ext cx="1066800" cy="4127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AA34A40-0B8E-4A8D-94E2-0B4F4F019272}"/>
              </a:ext>
            </a:extLst>
          </p:cNvPr>
          <p:cNvCxnSpPr/>
          <p:nvPr/>
        </p:nvCxnSpPr>
        <p:spPr>
          <a:xfrm>
            <a:off x="3124200" y="2074464"/>
            <a:ext cx="609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11CD471-D582-4319-8771-C31CA995F569}"/>
              </a:ext>
            </a:extLst>
          </p:cNvPr>
          <p:cNvCxnSpPr/>
          <p:nvPr/>
        </p:nvCxnSpPr>
        <p:spPr>
          <a:xfrm flipV="1">
            <a:off x="2590800" y="3446064"/>
            <a:ext cx="25908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a:extLst>
              <a:ext uri="{FF2B5EF4-FFF2-40B4-BE49-F238E27FC236}">
                <a16:creationId xmlns:a16="http://schemas.microsoft.com/office/drawing/2014/main" id="{C350E045-B8DB-40F3-887D-12F4E8CFB34E}"/>
              </a:ext>
            </a:extLst>
          </p:cNvPr>
          <p:cNvSpPr>
            <a:spLocks noGrp="1"/>
          </p:cNvSpPr>
          <p:nvPr>
            <p:ph type="title"/>
          </p:nvPr>
        </p:nvSpPr>
        <p:spPr/>
        <p:txBody>
          <a:bodyPr>
            <a:normAutofit/>
          </a:bodyPr>
          <a:lstStyle/>
          <a:p>
            <a:pPr fontAlgn="auto">
              <a:spcAft>
                <a:spcPts val="0"/>
              </a:spcAft>
              <a:defRPr/>
            </a:pPr>
            <a:r>
              <a:rPr lang="en-US" dirty="0"/>
              <a:t>Engine Lathe Components</a:t>
            </a:r>
          </a:p>
        </p:txBody>
      </p:sp>
      <p:sp>
        <p:nvSpPr>
          <p:cNvPr id="18436" name="Content Placeholder 7">
            <a:extLst>
              <a:ext uri="{FF2B5EF4-FFF2-40B4-BE49-F238E27FC236}">
                <a16:creationId xmlns:a16="http://schemas.microsoft.com/office/drawing/2014/main" id="{FF1502F9-18B7-466B-8777-91134D01352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u="sng" dirty="0"/>
              <a:t>Bed</a:t>
            </a:r>
            <a:r>
              <a:rPr lang="en-US" altLang="en-US" dirty="0"/>
              <a:t> is a heavy rugged casting that supports the machine.  The bed gives the machine its strength and allows for accurate machining.</a:t>
            </a:r>
            <a:endParaRPr lang="en-US" altLang="en-US" u="sng" dirty="0"/>
          </a:p>
          <a:p>
            <a:pPr lvl="1"/>
            <a:r>
              <a:rPr lang="en-US" altLang="en-US" u="sng" dirty="0"/>
              <a:t>Headstock</a:t>
            </a:r>
            <a:r>
              <a:rPr lang="en-US" altLang="en-US" dirty="0"/>
              <a:t>  is the assembly containing the motor and drives the spindle and gears.</a:t>
            </a:r>
          </a:p>
          <a:p>
            <a:pPr>
              <a:buFont typeface="Arial" panose="020B0604020202020204" pitchFamily="34" charset="0"/>
              <a:buNone/>
            </a:pPr>
            <a:endParaRPr lang="en-US" altLang="en-US" dirty="0"/>
          </a:p>
          <a:p>
            <a:pPr>
              <a:buFont typeface="Arial" panose="020B0604020202020204" pitchFamily="34" charset="0"/>
              <a:buNone/>
            </a:pPr>
            <a:endParaRPr lang="en-US" altLang="en-US" dirty="0"/>
          </a:p>
        </p:txBody>
      </p:sp>
      <p:pic>
        <p:nvPicPr>
          <p:cNvPr id="18437" name="Picture 5" descr="lathe2.jpg">
            <a:extLst>
              <a:ext uri="{FF2B5EF4-FFF2-40B4-BE49-F238E27FC236}">
                <a16:creationId xmlns:a16="http://schemas.microsoft.com/office/drawing/2014/main" id="{5B9DB8D8-15B0-4774-9ED3-DEAC67230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0"/>
            <a:ext cx="3505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30524FC5-D10C-421A-8CB1-68E778A48872}"/>
              </a:ext>
            </a:extLst>
          </p:cNvPr>
          <p:cNvSpPr>
            <a:spLocks noGrp="1"/>
          </p:cNvSpPr>
          <p:nvPr>
            <p:ph type="title"/>
          </p:nvPr>
        </p:nvSpPr>
        <p:spPr/>
        <p:txBody>
          <a:bodyPr/>
          <a:lstStyle/>
          <a:p>
            <a:pPr fontAlgn="auto">
              <a:spcAft>
                <a:spcPts val="0"/>
              </a:spcAft>
              <a:defRPr/>
            </a:pPr>
            <a:r>
              <a:rPr lang="en-US" dirty="0"/>
              <a:t>Engine Lathe Components</a:t>
            </a:r>
          </a:p>
        </p:txBody>
      </p:sp>
      <p:sp>
        <p:nvSpPr>
          <p:cNvPr id="19460" name="Content Placeholder 7">
            <a:extLst>
              <a:ext uri="{FF2B5EF4-FFF2-40B4-BE49-F238E27FC236}">
                <a16:creationId xmlns:a16="http://schemas.microsoft.com/office/drawing/2014/main" id="{8DFDAD74-6063-40D2-92E2-A65C666A1E9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u="sng" dirty="0"/>
              <a:t>Carriage</a:t>
            </a:r>
            <a:r>
              <a:rPr lang="en-US" altLang="en-US" dirty="0"/>
              <a:t>  is the assembly that moves lengthwise down the bed.  It holds the cross slides, compound rest and tool rest.</a:t>
            </a:r>
          </a:p>
          <a:p>
            <a:pPr lvl="1"/>
            <a:r>
              <a:rPr lang="en-US" altLang="en-US" u="sng" dirty="0"/>
              <a:t>Tailstock</a:t>
            </a:r>
            <a:r>
              <a:rPr lang="en-US" altLang="en-US" dirty="0"/>
              <a:t> is the assembly that moves on the bed to support the material and holds other tools.</a:t>
            </a:r>
          </a:p>
          <a:p>
            <a:pPr>
              <a:buFont typeface="Arial" panose="020B0604020202020204" pitchFamily="34" charset="0"/>
              <a:buNone/>
            </a:pPr>
            <a:endParaRPr lang="en-US" altLang="en-US" dirty="0"/>
          </a:p>
        </p:txBody>
      </p:sp>
      <p:pic>
        <p:nvPicPr>
          <p:cNvPr id="19461" name="Picture 5" descr="Christmas 2011 056.JPG">
            <a:extLst>
              <a:ext uri="{FF2B5EF4-FFF2-40B4-BE49-F238E27FC236}">
                <a16:creationId xmlns:a16="http://schemas.microsoft.com/office/drawing/2014/main" id="{9A072558-83BE-4F67-BEFF-E9E9357F2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581400"/>
            <a:ext cx="3887788"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220F3AAC-1214-49A0-8CC2-1EAD2DCEA077}"/>
              </a:ext>
            </a:extLst>
          </p:cNvPr>
          <p:cNvSpPr>
            <a:spLocks noGrp="1"/>
          </p:cNvSpPr>
          <p:nvPr>
            <p:ph type="title"/>
          </p:nvPr>
        </p:nvSpPr>
        <p:spPr/>
        <p:txBody>
          <a:bodyPr/>
          <a:lstStyle/>
          <a:p>
            <a:pPr fontAlgn="auto">
              <a:spcAft>
                <a:spcPts val="0"/>
              </a:spcAft>
              <a:defRPr/>
            </a:pPr>
            <a:r>
              <a:rPr lang="en-US" dirty="0"/>
              <a:t>Headstock Controls</a:t>
            </a:r>
          </a:p>
        </p:txBody>
      </p:sp>
      <p:pic>
        <p:nvPicPr>
          <p:cNvPr id="6" name="Content Placeholder 5" descr="P1010019.JPG">
            <a:extLst>
              <a:ext uri="{FF2B5EF4-FFF2-40B4-BE49-F238E27FC236}">
                <a16:creationId xmlns:a16="http://schemas.microsoft.com/office/drawing/2014/main" id="{84611266-A77B-4383-AC22-1D73B66BB7EA}"/>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149976" y="1972409"/>
            <a:ext cx="3169920" cy="3944112"/>
          </a:xfrm>
        </p:spPr>
      </p:pic>
      <p:sp>
        <p:nvSpPr>
          <p:cNvPr id="20485" name="TextBox 7">
            <a:extLst>
              <a:ext uri="{FF2B5EF4-FFF2-40B4-BE49-F238E27FC236}">
                <a16:creationId xmlns:a16="http://schemas.microsoft.com/office/drawing/2014/main" id="{E3C76513-0ABA-4F01-BA0E-E98BC2939D08}"/>
              </a:ext>
            </a:extLst>
          </p:cNvPr>
          <p:cNvSpPr txBox="1">
            <a:spLocks noChangeArrowheads="1"/>
          </p:cNvSpPr>
          <p:nvPr/>
        </p:nvSpPr>
        <p:spPr bwMode="auto">
          <a:xfrm>
            <a:off x="6400800" y="2895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Emergency Switch</a:t>
            </a:r>
          </a:p>
        </p:txBody>
      </p:sp>
      <p:cxnSp>
        <p:nvCxnSpPr>
          <p:cNvPr id="10" name="Straight Arrow Connector 9">
            <a:extLst>
              <a:ext uri="{FF2B5EF4-FFF2-40B4-BE49-F238E27FC236}">
                <a16:creationId xmlns:a16="http://schemas.microsoft.com/office/drawing/2014/main" id="{5AD628BB-97AD-42BB-B9B0-72DECEF1D422}"/>
              </a:ext>
            </a:extLst>
          </p:cNvPr>
          <p:cNvCxnSpPr>
            <a:stCxn id="20485" idx="1"/>
          </p:cNvCxnSpPr>
          <p:nvPr/>
        </p:nvCxnSpPr>
        <p:spPr>
          <a:xfrm flipH="1">
            <a:off x="3962400" y="3079750"/>
            <a:ext cx="2438400" cy="1968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487" name="TextBox 10">
            <a:extLst>
              <a:ext uri="{FF2B5EF4-FFF2-40B4-BE49-F238E27FC236}">
                <a16:creationId xmlns:a16="http://schemas.microsoft.com/office/drawing/2014/main" id="{9BCCC595-2B00-4269-828C-F9487C0B9840}"/>
              </a:ext>
            </a:extLst>
          </p:cNvPr>
          <p:cNvSpPr txBox="1">
            <a:spLocks noChangeArrowheads="1"/>
          </p:cNvSpPr>
          <p:nvPr/>
        </p:nvSpPr>
        <p:spPr bwMode="auto">
          <a:xfrm>
            <a:off x="6400800" y="35814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Forward/Reverse Switch</a:t>
            </a:r>
          </a:p>
        </p:txBody>
      </p:sp>
      <p:cxnSp>
        <p:nvCxnSpPr>
          <p:cNvPr id="13" name="Straight Arrow Connector 12">
            <a:extLst>
              <a:ext uri="{FF2B5EF4-FFF2-40B4-BE49-F238E27FC236}">
                <a16:creationId xmlns:a16="http://schemas.microsoft.com/office/drawing/2014/main" id="{C2D07A38-3D0D-42AC-8A77-CB607FEE39BA}"/>
              </a:ext>
            </a:extLst>
          </p:cNvPr>
          <p:cNvCxnSpPr>
            <a:stCxn id="20487" idx="1"/>
          </p:cNvCxnSpPr>
          <p:nvPr/>
        </p:nvCxnSpPr>
        <p:spPr>
          <a:xfrm flipH="1" flipV="1">
            <a:off x="3810000" y="3733800"/>
            <a:ext cx="2590800" cy="317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489" name="TextBox 13">
            <a:extLst>
              <a:ext uri="{FF2B5EF4-FFF2-40B4-BE49-F238E27FC236}">
                <a16:creationId xmlns:a16="http://schemas.microsoft.com/office/drawing/2014/main" id="{EAAE60A2-FC8A-4F03-AC82-1E6BF09B3B72}"/>
              </a:ext>
            </a:extLst>
          </p:cNvPr>
          <p:cNvSpPr txBox="1">
            <a:spLocks noChangeArrowheads="1"/>
          </p:cNvSpPr>
          <p:nvPr/>
        </p:nvSpPr>
        <p:spPr bwMode="auto">
          <a:xfrm>
            <a:off x="6400800" y="411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Power Light</a:t>
            </a:r>
          </a:p>
        </p:txBody>
      </p:sp>
      <p:cxnSp>
        <p:nvCxnSpPr>
          <p:cNvPr id="16" name="Straight Arrow Connector 15">
            <a:extLst>
              <a:ext uri="{FF2B5EF4-FFF2-40B4-BE49-F238E27FC236}">
                <a16:creationId xmlns:a16="http://schemas.microsoft.com/office/drawing/2014/main" id="{CB03B07D-1543-4D12-B2C4-7C8E7B930AFD}"/>
              </a:ext>
            </a:extLst>
          </p:cNvPr>
          <p:cNvCxnSpPr>
            <a:stCxn id="20489" idx="1"/>
          </p:cNvCxnSpPr>
          <p:nvPr/>
        </p:nvCxnSpPr>
        <p:spPr>
          <a:xfrm flipH="1" flipV="1">
            <a:off x="3733800" y="4191000"/>
            <a:ext cx="2667000" cy="1079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491" name="TextBox 16">
            <a:extLst>
              <a:ext uri="{FF2B5EF4-FFF2-40B4-BE49-F238E27FC236}">
                <a16:creationId xmlns:a16="http://schemas.microsoft.com/office/drawing/2014/main" id="{83C14678-E718-4B13-868E-C0FBD55FEEAA}"/>
              </a:ext>
            </a:extLst>
          </p:cNvPr>
          <p:cNvSpPr txBox="1">
            <a:spLocks noChangeArrowheads="1"/>
          </p:cNvSpPr>
          <p:nvPr/>
        </p:nvSpPr>
        <p:spPr bwMode="auto">
          <a:xfrm>
            <a:off x="6400800" y="45720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Gear Box Quick Change Lever</a:t>
            </a:r>
          </a:p>
        </p:txBody>
      </p:sp>
      <p:cxnSp>
        <p:nvCxnSpPr>
          <p:cNvPr id="19" name="Straight Arrow Connector 18">
            <a:extLst>
              <a:ext uri="{FF2B5EF4-FFF2-40B4-BE49-F238E27FC236}">
                <a16:creationId xmlns:a16="http://schemas.microsoft.com/office/drawing/2014/main" id="{7538B685-89A7-4AAC-AA9F-F330DAA61421}"/>
              </a:ext>
            </a:extLst>
          </p:cNvPr>
          <p:cNvCxnSpPr>
            <a:stCxn id="20491" idx="1"/>
          </p:cNvCxnSpPr>
          <p:nvPr/>
        </p:nvCxnSpPr>
        <p:spPr>
          <a:xfrm flipH="1">
            <a:off x="3733800" y="4756150"/>
            <a:ext cx="2667000" cy="2413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493" name="TextBox 19">
            <a:extLst>
              <a:ext uri="{FF2B5EF4-FFF2-40B4-BE49-F238E27FC236}">
                <a16:creationId xmlns:a16="http://schemas.microsoft.com/office/drawing/2014/main" id="{1A624398-6BDA-4618-9118-D29E93F4221E}"/>
              </a:ext>
            </a:extLst>
          </p:cNvPr>
          <p:cNvSpPr txBox="1">
            <a:spLocks noChangeArrowheads="1"/>
          </p:cNvSpPr>
          <p:nvPr/>
        </p:nvSpPr>
        <p:spPr bwMode="auto">
          <a:xfrm>
            <a:off x="6400800" y="1295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Open Sans" panose="020B0606030504020204"/>
              </a:rPr>
              <a:t>V-Belt Tension Lever</a:t>
            </a:r>
          </a:p>
        </p:txBody>
      </p:sp>
      <p:sp>
        <p:nvSpPr>
          <p:cNvPr id="20494" name="TextBox 20">
            <a:extLst>
              <a:ext uri="{FF2B5EF4-FFF2-40B4-BE49-F238E27FC236}">
                <a16:creationId xmlns:a16="http://schemas.microsoft.com/office/drawing/2014/main" id="{30B717CF-D8B0-45E7-A4A0-51AEF9E15749}"/>
              </a:ext>
            </a:extLst>
          </p:cNvPr>
          <p:cNvSpPr txBox="1">
            <a:spLocks noChangeArrowheads="1"/>
          </p:cNvSpPr>
          <p:nvPr/>
        </p:nvSpPr>
        <p:spPr bwMode="auto">
          <a:xfrm>
            <a:off x="6400800" y="19812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Left/Right Screw Lever</a:t>
            </a:r>
          </a:p>
        </p:txBody>
      </p:sp>
      <p:cxnSp>
        <p:nvCxnSpPr>
          <p:cNvPr id="30" name="Straight Arrow Connector 29">
            <a:extLst>
              <a:ext uri="{FF2B5EF4-FFF2-40B4-BE49-F238E27FC236}">
                <a16:creationId xmlns:a16="http://schemas.microsoft.com/office/drawing/2014/main" id="{61A682DD-59DE-4FDD-8714-CE4F278E28AA}"/>
              </a:ext>
            </a:extLst>
          </p:cNvPr>
          <p:cNvCxnSpPr>
            <a:stCxn id="20494" idx="1"/>
          </p:cNvCxnSpPr>
          <p:nvPr/>
        </p:nvCxnSpPr>
        <p:spPr>
          <a:xfrm flipH="1">
            <a:off x="2971800" y="2165350"/>
            <a:ext cx="3429000" cy="1206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06AEC70-9BFA-41F7-B402-BCF0224C2780}"/>
              </a:ext>
            </a:extLst>
          </p:cNvPr>
          <p:cNvCxnSpPr>
            <a:stCxn id="20493" idx="1"/>
          </p:cNvCxnSpPr>
          <p:nvPr/>
        </p:nvCxnSpPr>
        <p:spPr>
          <a:xfrm flipH="1">
            <a:off x="3429000" y="1479550"/>
            <a:ext cx="2971800" cy="5778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48796356-9E09-4765-9893-E61AA4D71F0A}"/>
              </a:ext>
            </a:extLst>
          </p:cNvPr>
          <p:cNvSpPr>
            <a:spLocks noGrp="1"/>
          </p:cNvSpPr>
          <p:nvPr>
            <p:ph type="title"/>
          </p:nvPr>
        </p:nvSpPr>
        <p:spPr/>
        <p:txBody>
          <a:bodyPr/>
          <a:lstStyle/>
          <a:p>
            <a:pPr fontAlgn="auto">
              <a:spcAft>
                <a:spcPts val="0"/>
              </a:spcAft>
              <a:defRPr/>
            </a:pPr>
            <a:r>
              <a:rPr lang="en-US" dirty="0"/>
              <a:t>Carriage Controls</a:t>
            </a:r>
          </a:p>
        </p:txBody>
      </p:sp>
      <p:pic>
        <p:nvPicPr>
          <p:cNvPr id="6" name="Content Placeholder 5" descr="P1010019.JPG">
            <a:extLst>
              <a:ext uri="{FF2B5EF4-FFF2-40B4-BE49-F238E27FC236}">
                <a16:creationId xmlns:a16="http://schemas.microsoft.com/office/drawing/2014/main" id="{CDD5937E-38AA-48EC-8328-EEF92FF7399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648200" y="1922323"/>
            <a:ext cx="2968752" cy="3962400"/>
          </a:xfrm>
        </p:spPr>
      </p:pic>
      <p:sp>
        <p:nvSpPr>
          <p:cNvPr id="21509" name="TextBox 10">
            <a:extLst>
              <a:ext uri="{FF2B5EF4-FFF2-40B4-BE49-F238E27FC236}">
                <a16:creationId xmlns:a16="http://schemas.microsoft.com/office/drawing/2014/main" id="{549E151C-ACE4-45BB-9794-8228ED77FE11}"/>
              </a:ext>
            </a:extLst>
          </p:cNvPr>
          <p:cNvSpPr txBox="1">
            <a:spLocks noChangeArrowheads="1"/>
          </p:cNvSpPr>
          <p:nvPr/>
        </p:nvSpPr>
        <p:spPr bwMode="auto">
          <a:xfrm>
            <a:off x="8001000" y="185723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Tool Holder</a:t>
            </a:r>
          </a:p>
        </p:txBody>
      </p:sp>
      <p:sp>
        <p:nvSpPr>
          <p:cNvPr id="21510" name="TextBox 11">
            <a:extLst>
              <a:ext uri="{FF2B5EF4-FFF2-40B4-BE49-F238E27FC236}">
                <a16:creationId xmlns:a16="http://schemas.microsoft.com/office/drawing/2014/main" id="{66EB7FD1-0534-4206-9FA8-7AFC0A6DEDDE}"/>
              </a:ext>
            </a:extLst>
          </p:cNvPr>
          <p:cNvSpPr txBox="1">
            <a:spLocks noChangeArrowheads="1"/>
          </p:cNvSpPr>
          <p:nvPr/>
        </p:nvSpPr>
        <p:spPr bwMode="auto">
          <a:xfrm>
            <a:off x="8001000" y="2619235"/>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Top Slide Hand Wheel</a:t>
            </a:r>
          </a:p>
        </p:txBody>
      </p:sp>
      <p:sp>
        <p:nvSpPr>
          <p:cNvPr id="21511" name="TextBox 12">
            <a:extLst>
              <a:ext uri="{FF2B5EF4-FFF2-40B4-BE49-F238E27FC236}">
                <a16:creationId xmlns:a16="http://schemas.microsoft.com/office/drawing/2014/main" id="{C99A9555-8706-43AE-A499-436AC3DF71B2}"/>
              </a:ext>
            </a:extLst>
          </p:cNvPr>
          <p:cNvSpPr txBox="1">
            <a:spLocks noChangeArrowheads="1"/>
          </p:cNvSpPr>
          <p:nvPr/>
        </p:nvSpPr>
        <p:spPr bwMode="auto">
          <a:xfrm>
            <a:off x="1524000" y="3000235"/>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Cross Slide Hand Wheel</a:t>
            </a:r>
          </a:p>
        </p:txBody>
      </p:sp>
      <p:sp>
        <p:nvSpPr>
          <p:cNvPr id="21512" name="TextBox 13">
            <a:extLst>
              <a:ext uri="{FF2B5EF4-FFF2-40B4-BE49-F238E27FC236}">
                <a16:creationId xmlns:a16="http://schemas.microsoft.com/office/drawing/2014/main" id="{839A7E34-2202-4015-823F-0DFE6D151110}"/>
              </a:ext>
            </a:extLst>
          </p:cNvPr>
          <p:cNvSpPr txBox="1">
            <a:spLocks noChangeArrowheads="1"/>
          </p:cNvSpPr>
          <p:nvPr/>
        </p:nvSpPr>
        <p:spPr bwMode="auto">
          <a:xfrm>
            <a:off x="8001000" y="4905235"/>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Half-Nut Lever</a:t>
            </a:r>
          </a:p>
        </p:txBody>
      </p:sp>
      <p:sp>
        <p:nvSpPr>
          <p:cNvPr id="21513" name="TextBox 14">
            <a:extLst>
              <a:ext uri="{FF2B5EF4-FFF2-40B4-BE49-F238E27FC236}">
                <a16:creationId xmlns:a16="http://schemas.microsoft.com/office/drawing/2014/main" id="{FAACB0EB-A031-49D8-82B7-5FA901F15637}"/>
              </a:ext>
            </a:extLst>
          </p:cNvPr>
          <p:cNvSpPr txBox="1">
            <a:spLocks noChangeArrowheads="1"/>
          </p:cNvSpPr>
          <p:nvPr/>
        </p:nvSpPr>
        <p:spPr bwMode="auto">
          <a:xfrm>
            <a:off x="8001000" y="551483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Automatic Feed Lever</a:t>
            </a:r>
          </a:p>
        </p:txBody>
      </p:sp>
      <p:sp>
        <p:nvSpPr>
          <p:cNvPr id="21514" name="TextBox 15">
            <a:extLst>
              <a:ext uri="{FF2B5EF4-FFF2-40B4-BE49-F238E27FC236}">
                <a16:creationId xmlns:a16="http://schemas.microsoft.com/office/drawing/2014/main" id="{3B40671B-4EA9-4F5D-8366-0EEFE8C96177}"/>
              </a:ext>
            </a:extLst>
          </p:cNvPr>
          <p:cNvSpPr txBox="1">
            <a:spLocks noChangeArrowheads="1"/>
          </p:cNvSpPr>
          <p:nvPr/>
        </p:nvSpPr>
        <p:spPr bwMode="auto">
          <a:xfrm>
            <a:off x="2209800" y="1857235"/>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Tool Holder Lever</a:t>
            </a:r>
          </a:p>
        </p:txBody>
      </p:sp>
      <p:sp>
        <p:nvSpPr>
          <p:cNvPr id="21515" name="TextBox 16">
            <a:extLst>
              <a:ext uri="{FF2B5EF4-FFF2-40B4-BE49-F238E27FC236}">
                <a16:creationId xmlns:a16="http://schemas.microsoft.com/office/drawing/2014/main" id="{14D36562-6DAE-40E6-A6A8-3ED5D306C619}"/>
              </a:ext>
            </a:extLst>
          </p:cNvPr>
          <p:cNvSpPr txBox="1">
            <a:spLocks noChangeArrowheads="1"/>
          </p:cNvSpPr>
          <p:nvPr/>
        </p:nvSpPr>
        <p:spPr bwMode="auto">
          <a:xfrm>
            <a:off x="2057400" y="3914635"/>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Longitudinal Travel Hand Wheel</a:t>
            </a:r>
          </a:p>
        </p:txBody>
      </p:sp>
      <p:sp>
        <p:nvSpPr>
          <p:cNvPr id="21516" name="TextBox 17">
            <a:extLst>
              <a:ext uri="{FF2B5EF4-FFF2-40B4-BE49-F238E27FC236}">
                <a16:creationId xmlns:a16="http://schemas.microsoft.com/office/drawing/2014/main" id="{0D686BA8-102B-433D-B8E1-84631C37DFF8}"/>
              </a:ext>
            </a:extLst>
          </p:cNvPr>
          <p:cNvSpPr txBox="1">
            <a:spLocks noChangeArrowheads="1"/>
          </p:cNvSpPr>
          <p:nvPr/>
        </p:nvSpPr>
        <p:spPr bwMode="auto">
          <a:xfrm>
            <a:off x="8001000" y="3990835"/>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Threading Dial</a:t>
            </a:r>
          </a:p>
        </p:txBody>
      </p:sp>
      <p:sp>
        <p:nvSpPr>
          <p:cNvPr id="21517" name="TextBox 18">
            <a:extLst>
              <a:ext uri="{FF2B5EF4-FFF2-40B4-BE49-F238E27FC236}">
                <a16:creationId xmlns:a16="http://schemas.microsoft.com/office/drawing/2014/main" id="{74BD76F3-7BA6-499A-8019-35C14F22E817}"/>
              </a:ext>
            </a:extLst>
          </p:cNvPr>
          <p:cNvSpPr txBox="1">
            <a:spLocks noChangeArrowheads="1"/>
          </p:cNvSpPr>
          <p:nvPr/>
        </p:nvSpPr>
        <p:spPr bwMode="auto">
          <a:xfrm>
            <a:off x="2819400" y="528623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Open Sans" panose="020B0606030504020204"/>
              </a:rPr>
              <a:t>Lead Screw</a:t>
            </a:r>
          </a:p>
        </p:txBody>
      </p:sp>
      <p:cxnSp>
        <p:nvCxnSpPr>
          <p:cNvPr id="21" name="Straight Arrow Connector 20">
            <a:extLst>
              <a:ext uri="{FF2B5EF4-FFF2-40B4-BE49-F238E27FC236}">
                <a16:creationId xmlns:a16="http://schemas.microsoft.com/office/drawing/2014/main" id="{1F148BB0-E2DE-4B6A-96FF-A17C09778FE5}"/>
              </a:ext>
            </a:extLst>
          </p:cNvPr>
          <p:cNvCxnSpPr>
            <a:stCxn id="21509" idx="1"/>
          </p:cNvCxnSpPr>
          <p:nvPr/>
        </p:nvCxnSpPr>
        <p:spPr>
          <a:xfrm flipH="1">
            <a:off x="6324600" y="2041385"/>
            <a:ext cx="1676400" cy="13398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CA08067-0AD0-47B2-B31B-08AD36952B01}"/>
              </a:ext>
            </a:extLst>
          </p:cNvPr>
          <p:cNvCxnSpPr>
            <a:stCxn id="21510" idx="1"/>
          </p:cNvCxnSpPr>
          <p:nvPr/>
        </p:nvCxnSpPr>
        <p:spPr>
          <a:xfrm flipH="1">
            <a:off x="7239000" y="2809735"/>
            <a:ext cx="762000" cy="952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ECFC56-F173-4787-A007-A7F4177356AD}"/>
              </a:ext>
            </a:extLst>
          </p:cNvPr>
          <p:cNvCxnSpPr>
            <a:stCxn id="21516" idx="1"/>
          </p:cNvCxnSpPr>
          <p:nvPr/>
        </p:nvCxnSpPr>
        <p:spPr>
          <a:xfrm flipH="1">
            <a:off x="7467600" y="4174985"/>
            <a:ext cx="533400" cy="3492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D4E5B67-891B-4DAC-BD9F-C60ED3E78618}"/>
              </a:ext>
            </a:extLst>
          </p:cNvPr>
          <p:cNvCxnSpPr>
            <a:stCxn id="21512" idx="1"/>
          </p:cNvCxnSpPr>
          <p:nvPr/>
        </p:nvCxnSpPr>
        <p:spPr>
          <a:xfrm flipH="1" flipV="1">
            <a:off x="7543800" y="4981435"/>
            <a:ext cx="457200" cy="114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AF91748-C0BB-475F-9DA5-E315041332C6}"/>
              </a:ext>
            </a:extLst>
          </p:cNvPr>
          <p:cNvCxnSpPr>
            <a:stCxn id="21513" idx="1"/>
          </p:cNvCxnSpPr>
          <p:nvPr/>
        </p:nvCxnSpPr>
        <p:spPr>
          <a:xfrm flipH="1" flipV="1">
            <a:off x="6553200" y="5667235"/>
            <a:ext cx="1447800" cy="317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0DBC56E-09A2-43FD-A6FA-B141CAD065AD}"/>
              </a:ext>
            </a:extLst>
          </p:cNvPr>
          <p:cNvCxnSpPr>
            <a:stCxn id="21517" idx="3"/>
          </p:cNvCxnSpPr>
          <p:nvPr/>
        </p:nvCxnSpPr>
        <p:spPr>
          <a:xfrm flipV="1">
            <a:off x="4267200" y="4829035"/>
            <a:ext cx="609600" cy="641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B1647C-F354-4D84-A01A-645478662548}"/>
              </a:ext>
            </a:extLst>
          </p:cNvPr>
          <p:cNvCxnSpPr/>
          <p:nvPr/>
        </p:nvCxnSpPr>
        <p:spPr>
          <a:xfrm>
            <a:off x="4191000" y="4067035"/>
            <a:ext cx="10668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47707EF-E4AE-458F-AF06-2E1B95BF3011}"/>
              </a:ext>
            </a:extLst>
          </p:cNvPr>
          <p:cNvCxnSpPr>
            <a:stCxn id="21511" idx="3"/>
          </p:cNvCxnSpPr>
          <p:nvPr/>
        </p:nvCxnSpPr>
        <p:spPr>
          <a:xfrm>
            <a:off x="4267200" y="3184385"/>
            <a:ext cx="1676400" cy="1187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790F717-EA8A-453D-93E7-908909B28922}"/>
              </a:ext>
            </a:extLst>
          </p:cNvPr>
          <p:cNvCxnSpPr>
            <a:stCxn id="21514" idx="3"/>
          </p:cNvCxnSpPr>
          <p:nvPr/>
        </p:nvCxnSpPr>
        <p:spPr>
          <a:xfrm>
            <a:off x="4191000" y="2041385"/>
            <a:ext cx="2057400" cy="806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174B2DAA-CB30-465D-B65C-D02EF1225FEE}"/>
              </a:ext>
            </a:extLst>
          </p:cNvPr>
          <p:cNvSpPr>
            <a:spLocks noGrp="1"/>
          </p:cNvSpPr>
          <p:nvPr>
            <p:ph type="title"/>
          </p:nvPr>
        </p:nvSpPr>
        <p:spPr/>
        <p:txBody>
          <a:bodyPr/>
          <a:lstStyle/>
          <a:p>
            <a:pPr fontAlgn="auto">
              <a:spcAft>
                <a:spcPts val="0"/>
              </a:spcAft>
              <a:defRPr/>
            </a:pPr>
            <a:r>
              <a:rPr lang="en-US" dirty="0"/>
              <a:t>Tailstock Controls</a:t>
            </a:r>
          </a:p>
        </p:txBody>
      </p:sp>
      <p:pic>
        <p:nvPicPr>
          <p:cNvPr id="6" name="Content Placeholder 5" descr="P1010016.JPG">
            <a:extLst>
              <a:ext uri="{FF2B5EF4-FFF2-40B4-BE49-F238E27FC236}">
                <a16:creationId xmlns:a16="http://schemas.microsoft.com/office/drawing/2014/main" id="{A889396F-2737-4E20-974C-AB54C1279CA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137546" y="2043752"/>
            <a:ext cx="3645408" cy="3127248"/>
          </a:xfrm>
        </p:spPr>
      </p:pic>
      <p:sp>
        <p:nvSpPr>
          <p:cNvPr id="22533" name="TextBox 6">
            <a:extLst>
              <a:ext uri="{FF2B5EF4-FFF2-40B4-BE49-F238E27FC236}">
                <a16:creationId xmlns:a16="http://schemas.microsoft.com/office/drawing/2014/main" id="{90521B42-FD6F-472E-9C6E-2CEE5D9549E6}"/>
              </a:ext>
            </a:extLst>
          </p:cNvPr>
          <p:cNvSpPr txBox="1">
            <a:spLocks noChangeArrowheads="1"/>
          </p:cNvSpPr>
          <p:nvPr/>
        </p:nvSpPr>
        <p:spPr bwMode="auto">
          <a:xfrm>
            <a:off x="8229600" y="19812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Tailstock Spindle Clamping Lever</a:t>
            </a:r>
          </a:p>
        </p:txBody>
      </p:sp>
      <p:sp>
        <p:nvSpPr>
          <p:cNvPr id="22534" name="TextBox 7">
            <a:extLst>
              <a:ext uri="{FF2B5EF4-FFF2-40B4-BE49-F238E27FC236}">
                <a16:creationId xmlns:a16="http://schemas.microsoft.com/office/drawing/2014/main" id="{66A86D33-F0F7-4089-8285-88CFD3154C62}"/>
              </a:ext>
            </a:extLst>
          </p:cNvPr>
          <p:cNvSpPr txBox="1">
            <a:spLocks noChangeArrowheads="1"/>
          </p:cNvSpPr>
          <p:nvPr/>
        </p:nvSpPr>
        <p:spPr bwMode="auto">
          <a:xfrm>
            <a:off x="8305800" y="3200400"/>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Tailstock Spindle Hand wheel</a:t>
            </a:r>
          </a:p>
        </p:txBody>
      </p:sp>
      <p:sp>
        <p:nvSpPr>
          <p:cNvPr id="22535" name="TextBox 8">
            <a:extLst>
              <a:ext uri="{FF2B5EF4-FFF2-40B4-BE49-F238E27FC236}">
                <a16:creationId xmlns:a16="http://schemas.microsoft.com/office/drawing/2014/main" id="{B08C5440-355A-4A40-A456-4978651D9463}"/>
              </a:ext>
            </a:extLst>
          </p:cNvPr>
          <p:cNvSpPr txBox="1">
            <a:spLocks noChangeArrowheads="1"/>
          </p:cNvSpPr>
          <p:nvPr/>
        </p:nvSpPr>
        <p:spPr bwMode="auto">
          <a:xfrm>
            <a:off x="8305800" y="44196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Tailstock Locking Screw</a:t>
            </a:r>
          </a:p>
        </p:txBody>
      </p:sp>
      <p:sp>
        <p:nvSpPr>
          <p:cNvPr id="22536" name="TextBox 9">
            <a:extLst>
              <a:ext uri="{FF2B5EF4-FFF2-40B4-BE49-F238E27FC236}">
                <a16:creationId xmlns:a16="http://schemas.microsoft.com/office/drawing/2014/main" id="{8C2FAD38-B94F-4878-8427-7B47CD8033B3}"/>
              </a:ext>
            </a:extLst>
          </p:cNvPr>
          <p:cNvSpPr txBox="1">
            <a:spLocks noChangeArrowheads="1"/>
          </p:cNvSpPr>
          <p:nvPr/>
        </p:nvSpPr>
        <p:spPr bwMode="auto">
          <a:xfrm>
            <a:off x="2057400" y="20574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Live Center</a:t>
            </a:r>
          </a:p>
        </p:txBody>
      </p:sp>
      <p:sp>
        <p:nvSpPr>
          <p:cNvPr id="22537" name="TextBox 10">
            <a:extLst>
              <a:ext uri="{FF2B5EF4-FFF2-40B4-BE49-F238E27FC236}">
                <a16:creationId xmlns:a16="http://schemas.microsoft.com/office/drawing/2014/main" id="{D2F8C6FB-65EB-4F01-B117-CCABE8D57FC2}"/>
              </a:ext>
            </a:extLst>
          </p:cNvPr>
          <p:cNvSpPr txBox="1">
            <a:spLocks noChangeArrowheads="1"/>
          </p:cNvSpPr>
          <p:nvPr/>
        </p:nvSpPr>
        <p:spPr bwMode="auto">
          <a:xfrm>
            <a:off x="1524000" y="34290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Tailstock Off-Set Adjustment</a:t>
            </a:r>
          </a:p>
        </p:txBody>
      </p:sp>
      <p:cxnSp>
        <p:nvCxnSpPr>
          <p:cNvPr id="13" name="Straight Arrow Connector 12">
            <a:extLst>
              <a:ext uri="{FF2B5EF4-FFF2-40B4-BE49-F238E27FC236}">
                <a16:creationId xmlns:a16="http://schemas.microsoft.com/office/drawing/2014/main" id="{D485B8F1-C417-47F8-A506-D6DAE9278BBA}"/>
              </a:ext>
            </a:extLst>
          </p:cNvPr>
          <p:cNvCxnSpPr>
            <a:stCxn id="22533" idx="1"/>
          </p:cNvCxnSpPr>
          <p:nvPr/>
        </p:nvCxnSpPr>
        <p:spPr>
          <a:xfrm flipH="1">
            <a:off x="6324600" y="2305050"/>
            <a:ext cx="1905000" cy="5905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CB74AF1-CEBA-42F6-8D30-1B4E45EA9CA5}"/>
              </a:ext>
            </a:extLst>
          </p:cNvPr>
          <p:cNvCxnSpPr>
            <a:stCxn id="22534" idx="1"/>
          </p:cNvCxnSpPr>
          <p:nvPr/>
        </p:nvCxnSpPr>
        <p:spPr>
          <a:xfrm flipH="1" flipV="1">
            <a:off x="7315200" y="3429000"/>
            <a:ext cx="990600" cy="95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3CC2D38-9580-4736-884F-371A8392A799}"/>
              </a:ext>
            </a:extLst>
          </p:cNvPr>
          <p:cNvCxnSpPr>
            <a:stCxn id="22535" idx="1"/>
          </p:cNvCxnSpPr>
          <p:nvPr/>
        </p:nvCxnSpPr>
        <p:spPr>
          <a:xfrm flipH="1" flipV="1">
            <a:off x="6172200" y="3962400"/>
            <a:ext cx="2133600" cy="7810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45CA1CB-2787-44FF-BCCD-E9AC2D2F1D99}"/>
              </a:ext>
            </a:extLst>
          </p:cNvPr>
          <p:cNvCxnSpPr>
            <a:stCxn id="22536" idx="3"/>
          </p:cNvCxnSpPr>
          <p:nvPr/>
        </p:nvCxnSpPr>
        <p:spPr>
          <a:xfrm>
            <a:off x="3429000" y="2241550"/>
            <a:ext cx="1219200" cy="9588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4EAF540-DEFB-4BE0-BA46-19A94369AE22}"/>
              </a:ext>
            </a:extLst>
          </p:cNvPr>
          <p:cNvCxnSpPr/>
          <p:nvPr/>
        </p:nvCxnSpPr>
        <p:spPr>
          <a:xfrm>
            <a:off x="3352800" y="3581400"/>
            <a:ext cx="2667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elements/1.1/"/>
    <ds:schemaRef ds:uri="http://schemas.openxmlformats.org/package/2006/metadata/core-properties"/>
    <ds:schemaRef ds:uri="http://purl.org/dc/dcmitype/"/>
    <ds:schemaRef ds:uri="05d88611-e516-4d1a-b12e-39107e78b3d0"/>
    <ds:schemaRef ds:uri="http://purl.org/dc/terms/"/>
    <ds:schemaRef ds:uri="http://schemas.microsoft.com/office/2006/documentManagement/types"/>
    <ds:schemaRef ds:uri="http://schemas.microsoft.com/office/infopath/2007/PartnerControls"/>
    <ds:schemaRef ds:uri="56ea17bb-c96d-4826-b465-01eec0dd23dd"/>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93</TotalTime>
  <Words>885</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.AppleSystemUIFont</vt:lpstr>
      <vt:lpstr>Arial</vt:lpstr>
      <vt:lpstr>Calibri</vt:lpstr>
      <vt:lpstr>Calibri Light</vt:lpstr>
      <vt:lpstr>Open Sans</vt:lpstr>
      <vt:lpstr>Open Sans SemiBold</vt:lpstr>
      <vt:lpstr>Times New Roman</vt:lpstr>
      <vt:lpstr>2_Office Theme</vt:lpstr>
      <vt:lpstr>3_Office Theme</vt:lpstr>
      <vt:lpstr>4_Office Theme</vt:lpstr>
      <vt:lpstr>PowerPoint Presentation</vt:lpstr>
      <vt:lpstr>PowerPoint Presentation</vt:lpstr>
      <vt:lpstr>Engine Lathe</vt:lpstr>
      <vt:lpstr>Engine Lathe Components</vt:lpstr>
      <vt:lpstr>Engine Lathe Components</vt:lpstr>
      <vt:lpstr>Engine Lathe Components</vt:lpstr>
      <vt:lpstr>Headstock Controls</vt:lpstr>
      <vt:lpstr>Carriage Controls</vt:lpstr>
      <vt:lpstr>Tailstock Controls</vt:lpstr>
      <vt:lpstr>General Flexible Manufacturing Lab Safety Rules</vt:lpstr>
      <vt:lpstr>Engine Lathe Safety Rules</vt:lpstr>
      <vt:lpstr>Engine Lathe Safety Rules</vt:lpstr>
      <vt:lpstr>Engine Lathe Safety Rules</vt:lpstr>
      <vt:lpstr>Engine Lathe Safety Rules</vt:lpstr>
      <vt:lpstr>Vertical Milling Machine</vt:lpstr>
      <vt:lpstr>Milling Machine Components</vt:lpstr>
      <vt:lpstr>Milling Machine Components</vt:lpstr>
      <vt:lpstr>Milling Machine Components</vt:lpstr>
      <vt:lpstr>Milling Machine Components</vt:lpstr>
      <vt:lpstr>Milling Machine Safety Rules </vt:lpstr>
      <vt:lpstr>Milling Machine Safety Rules</vt:lpstr>
      <vt:lpstr>Milling Machine Safety Rules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29</cp:revision>
  <cp:lastPrinted>2017-07-07T16:17:37Z</cp:lastPrinted>
  <dcterms:created xsi:type="dcterms:W3CDTF">2017-07-11T23:58:30Z</dcterms:created>
  <dcterms:modified xsi:type="dcterms:W3CDTF">2017-07-24T20:55:36Z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