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sldIdLst>
    <p:sldId id="321" r:id="rId6"/>
    <p:sldId id="319" r:id="rId7"/>
    <p:sldId id="323" r:id="rId8"/>
    <p:sldId id="324" r:id="rId9"/>
    <p:sldId id="326" r:id="rId10"/>
    <p:sldId id="328" r:id="rId11"/>
    <p:sldId id="325" r:id="rId12"/>
    <p:sldId id="330" r:id="rId13"/>
    <p:sldId id="331" r:id="rId14"/>
    <p:sldId id="332" r:id="rId15"/>
    <p:sldId id="333" r:id="rId16"/>
    <p:sldId id="334" r:id="rId17"/>
    <p:sldId id="329"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Entry Into the System </a:t>
            </a:r>
          </a:p>
          <a:p>
            <a:pPr lvl="1"/>
            <a:r>
              <a:rPr lang="en-US" dirty="0"/>
              <a:t>Arrests and Miranda</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Miranda Warning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r>
              <a:rPr lang="en-US" b="1" dirty="0"/>
              <a:t>Result:</a:t>
            </a:r>
          </a:p>
          <a:p>
            <a:pPr lvl="1"/>
            <a:r>
              <a:rPr lang="en-US" dirty="0"/>
              <a:t>Right to an Attorney</a:t>
            </a:r>
          </a:p>
          <a:p>
            <a:pPr lvl="2"/>
            <a:r>
              <a:rPr lang="en-US" dirty="0"/>
              <a:t>During interrogation </a:t>
            </a:r>
          </a:p>
          <a:p>
            <a:pPr lvl="3"/>
            <a:r>
              <a:rPr lang="en-US" dirty="0"/>
              <a:t>As soon as a lawyer is asked for, the police must stop asking questions until the attorney is present.</a:t>
            </a:r>
          </a:p>
          <a:p>
            <a:pPr lvl="1"/>
            <a:r>
              <a:rPr lang="en-US" dirty="0"/>
              <a:t>If someone cannot afford an attorney, one will be provided</a:t>
            </a:r>
          </a:p>
          <a:p>
            <a:pPr lvl="2"/>
            <a:r>
              <a:rPr lang="en-US" dirty="0"/>
              <a:t>Court-appointed attorney or</a:t>
            </a:r>
          </a:p>
          <a:p>
            <a:pPr lvl="2"/>
            <a:r>
              <a:rPr lang="en-US" dirty="0"/>
              <a:t>Public Defender</a:t>
            </a:r>
          </a:p>
          <a:p>
            <a:pPr lvl="1"/>
            <a:endParaRPr lang="en-US" dirty="0"/>
          </a:p>
          <a:p>
            <a:pPr lvl="1"/>
            <a:endParaRPr lang="en-US" dirty="0"/>
          </a:p>
        </p:txBody>
      </p:sp>
      <p:pic>
        <p:nvPicPr>
          <p:cNvPr id="4" name="Picture 3">
            <a:extLst>
              <a:ext uri="{FF2B5EF4-FFF2-40B4-BE49-F238E27FC236}">
                <a16:creationId xmlns:a16="http://schemas.microsoft.com/office/drawing/2014/main" id="{9F54EB50-6B01-45F8-A186-4D3EBB48E5E4}"/>
              </a:ext>
            </a:extLst>
          </p:cNvPr>
          <p:cNvPicPr>
            <a:picLocks noChangeAspect="1"/>
          </p:cNvPicPr>
          <p:nvPr/>
        </p:nvPicPr>
        <p:blipFill>
          <a:blip r:embed="rId2"/>
          <a:stretch>
            <a:fillRect/>
          </a:stretch>
        </p:blipFill>
        <p:spPr>
          <a:xfrm>
            <a:off x="7122789" y="2174636"/>
            <a:ext cx="3884130" cy="2586416"/>
          </a:xfrm>
          <a:prstGeom prst="rect">
            <a:avLst/>
          </a:prstGeom>
        </p:spPr>
      </p:pic>
    </p:spTree>
    <p:extLst>
      <p:ext uri="{BB962C8B-B14F-4D97-AF65-F5344CB8AC3E}">
        <p14:creationId xmlns:p14="http://schemas.microsoft.com/office/powerpoint/2010/main" val="382556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Miranda Warning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are the consequences if the Miranda Warning is not read when someone is placed in custody?</a:t>
            </a:r>
          </a:p>
          <a:p>
            <a:pPr lvl="1"/>
            <a:endParaRPr lang="en-US" dirty="0"/>
          </a:p>
          <a:p>
            <a:pPr lvl="1"/>
            <a:endParaRPr lang="en-US" dirty="0"/>
          </a:p>
        </p:txBody>
      </p:sp>
      <p:pic>
        <p:nvPicPr>
          <p:cNvPr id="5" name="Picture 4">
            <a:extLst>
              <a:ext uri="{FF2B5EF4-FFF2-40B4-BE49-F238E27FC236}">
                <a16:creationId xmlns:a16="http://schemas.microsoft.com/office/drawing/2014/main" id="{90448338-A6CA-4A83-860D-88C17A19EA11}"/>
              </a:ext>
            </a:extLst>
          </p:cNvPr>
          <p:cNvPicPr>
            <a:picLocks noChangeAspect="1"/>
          </p:cNvPicPr>
          <p:nvPr/>
        </p:nvPicPr>
        <p:blipFill>
          <a:blip r:embed="rId2"/>
          <a:stretch>
            <a:fillRect/>
          </a:stretch>
        </p:blipFill>
        <p:spPr>
          <a:xfrm>
            <a:off x="3866507" y="2879539"/>
            <a:ext cx="4804064" cy="3200677"/>
          </a:xfrm>
          <a:prstGeom prst="rect">
            <a:avLst/>
          </a:prstGeom>
        </p:spPr>
      </p:pic>
    </p:spTree>
    <p:extLst>
      <p:ext uri="{BB962C8B-B14F-4D97-AF65-F5344CB8AC3E}">
        <p14:creationId xmlns:p14="http://schemas.microsoft.com/office/powerpoint/2010/main" val="272708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Miranda Warning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If Miranda Warning is not read to the accused:</a:t>
            </a:r>
          </a:p>
          <a:p>
            <a:pPr lvl="2"/>
            <a:r>
              <a:rPr lang="en-US" dirty="0"/>
              <a:t>The Statements or Confessions cannot be used against the individual at trial</a:t>
            </a:r>
          </a:p>
          <a:p>
            <a:pPr lvl="2"/>
            <a:r>
              <a:rPr lang="en-US" dirty="0"/>
              <a:t>The evidence obtained based on statements or confessions will likely be thrown out, too</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97889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http://www.mirandawarning.org/</a:t>
            </a:r>
          </a:p>
          <a:p>
            <a:pPr lvl="1"/>
            <a:r>
              <a:rPr lang="en-US" dirty="0"/>
              <a:t>The Courts and Criminal Procedure, Instructional Materials Service, Trade and Industry Education</a:t>
            </a:r>
          </a:p>
          <a:p>
            <a:pPr lvl="1"/>
            <a:r>
              <a:rPr lang="en-US" dirty="0"/>
              <a:t>Criminal Courts: Structure, Process, &amp; Issues (2nd Edition), Dean John Champion, Richard D. Hartley, &amp; Gary A. Rabe</a:t>
            </a:r>
          </a:p>
          <a:p>
            <a:pPr lvl="1"/>
            <a:r>
              <a:rPr lang="en-US" dirty="0"/>
              <a:t>Our Rights (1st Edition), David </a:t>
            </a:r>
            <a:r>
              <a:rPr lang="en-US" dirty="0" err="1"/>
              <a:t>Bodenhamer</a:t>
            </a:r>
            <a:br>
              <a:rPr lang="en-US" dirty="0"/>
            </a:br>
            <a:r>
              <a:rPr lang="en-US" dirty="0"/>
              <a:t>http://www.sunnylandsclassroom.org/Asset.aspx?Id=1329</a:t>
            </a:r>
          </a:p>
          <a:p>
            <a:pPr lvl="1"/>
            <a:r>
              <a:rPr lang="en-US" dirty="0"/>
              <a:t>The Annenberg Classroom http://www.annenbergclassroom.org</a:t>
            </a:r>
          </a:p>
          <a:p>
            <a:pPr lvl="1"/>
            <a:r>
              <a:rPr lang="en-US" dirty="0"/>
              <a:t>Justice Learning http://www.justicelearning.org</a:t>
            </a:r>
          </a:p>
          <a:p>
            <a:pPr lvl="1"/>
            <a:r>
              <a:rPr lang="en-US" dirty="0"/>
              <a:t>Do an Internet search for FindLaw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5856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Fifth Amendment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400" dirty="0"/>
              <a:t>Right to a grand jury</a:t>
            </a:r>
          </a:p>
          <a:p>
            <a:pPr lvl="1"/>
            <a:r>
              <a:rPr lang="en-US" sz="2400" dirty="0"/>
              <a:t>Protection against double jeopardy</a:t>
            </a:r>
          </a:p>
          <a:p>
            <a:pPr lvl="1"/>
            <a:r>
              <a:rPr lang="en-US" sz="2400" dirty="0"/>
              <a:t>Protection against self-incrimination</a:t>
            </a:r>
          </a:p>
          <a:p>
            <a:pPr lvl="1"/>
            <a:r>
              <a:rPr lang="en-US" sz="2400" dirty="0"/>
              <a:t>Right to due process</a:t>
            </a:r>
          </a:p>
          <a:p>
            <a:pPr lvl="1"/>
            <a:r>
              <a:rPr lang="en-US" sz="2400" dirty="0"/>
              <a:t>Custody occurs when</a:t>
            </a:r>
          </a:p>
          <a:p>
            <a:pPr lvl="2"/>
            <a:r>
              <a:rPr lang="en-US" sz="2200" dirty="0"/>
              <a:t>There has been a formal arrest OR</a:t>
            </a:r>
          </a:p>
          <a:p>
            <a:pPr lvl="2"/>
            <a:r>
              <a:rPr lang="en-US" sz="2200" dirty="0"/>
              <a:t>The person is not free to leave</a:t>
            </a:r>
          </a:p>
          <a:p>
            <a:pPr lvl="3"/>
            <a:r>
              <a:rPr lang="en-US" sz="2200" dirty="0"/>
              <a:t>A reasonable person felt that he had been detained and was unable to leave.</a:t>
            </a:r>
          </a:p>
          <a:p>
            <a:pPr lvl="2"/>
            <a:r>
              <a:rPr lang="en-US" sz="2200" dirty="0"/>
              <a:t>If a defendant comes voluntarily to the station for questioning, custody will probably not be found to exist.</a:t>
            </a:r>
          </a:p>
          <a:p>
            <a:pPr lvl="1"/>
            <a:r>
              <a:rPr lang="en-US" sz="2400" dirty="0"/>
              <a:t>Accused does not have to answer questions when “in custody.”</a:t>
            </a:r>
          </a:p>
          <a:p>
            <a:pPr lvl="1"/>
            <a:endParaRPr lang="en-US" dirty="0"/>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Self-Incrimination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Can the suspect refuse to answer questions upon arrest? </a:t>
            </a:r>
          </a:p>
          <a:p>
            <a:pPr lvl="2"/>
            <a:r>
              <a:rPr lang="en-US" dirty="0"/>
              <a:t>Yes</a:t>
            </a:r>
          </a:p>
          <a:p>
            <a:pPr lvl="1"/>
            <a:endParaRPr lang="en-US" dirty="0"/>
          </a:p>
          <a:p>
            <a:pPr lvl="1"/>
            <a:r>
              <a:rPr lang="en-US" dirty="0"/>
              <a:t>How?</a:t>
            </a:r>
          </a:p>
          <a:p>
            <a:pPr lvl="2"/>
            <a:r>
              <a:rPr lang="en-US" dirty="0"/>
              <a:t>Remain quiet</a:t>
            </a:r>
          </a:p>
          <a:p>
            <a:pPr lvl="2"/>
            <a:r>
              <a:rPr lang="en-US" dirty="0"/>
              <a:t>Request a lawyer (or parent, if a juvenile)</a:t>
            </a:r>
          </a:p>
          <a:p>
            <a:pPr lvl="1"/>
            <a:endParaRPr lang="en-US" dirty="0"/>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A5C8CEDC-7AC1-4A65-B4B9-CC82784AC900}"/>
              </a:ext>
            </a:extLst>
          </p:cNvPr>
          <p:cNvPicPr>
            <a:picLocks noChangeAspect="1"/>
          </p:cNvPicPr>
          <p:nvPr/>
        </p:nvPicPr>
        <p:blipFill>
          <a:blip r:embed="rId2"/>
          <a:stretch>
            <a:fillRect/>
          </a:stretch>
        </p:blipFill>
        <p:spPr>
          <a:xfrm>
            <a:off x="7223051" y="1679961"/>
            <a:ext cx="3709329" cy="2475782"/>
          </a:xfrm>
          <a:prstGeom prst="rect">
            <a:avLst/>
          </a:prstGeom>
        </p:spPr>
      </p:pic>
    </p:spTree>
    <p:extLst>
      <p:ext uri="{BB962C8B-B14F-4D97-AF65-F5344CB8AC3E}">
        <p14:creationId xmlns:p14="http://schemas.microsoft.com/office/powerpoint/2010/main" val="352204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Decision to Arrest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Without an Arrest Warrant:</a:t>
            </a:r>
          </a:p>
          <a:p>
            <a:pPr lvl="2"/>
            <a:r>
              <a:rPr lang="en-US" dirty="0"/>
              <a:t>Criminal conduct observed by law enforcement officer</a:t>
            </a:r>
          </a:p>
          <a:p>
            <a:pPr lvl="2"/>
            <a:r>
              <a:rPr lang="en-US" dirty="0"/>
              <a:t>Officer establishes probable cause to arrest individual</a:t>
            </a:r>
          </a:p>
          <a:p>
            <a:pPr lvl="3"/>
            <a:r>
              <a:rPr lang="en-US" dirty="0"/>
              <a:t>Responds to dispatch</a:t>
            </a:r>
          </a:p>
          <a:p>
            <a:pPr lvl="3"/>
            <a:r>
              <a:rPr lang="en-US" dirty="0"/>
              <a:t>Individual matches description</a:t>
            </a:r>
          </a:p>
          <a:p>
            <a:pPr lvl="3"/>
            <a:r>
              <a:rPr lang="en-US" dirty="0"/>
              <a:t>Individual is identified by a witness</a:t>
            </a:r>
          </a:p>
          <a:p>
            <a:pPr lvl="2"/>
            <a:endParaRPr lang="en-US" dirty="0"/>
          </a:p>
          <a:p>
            <a:pPr lvl="1"/>
            <a:endParaRPr lang="en-US" dirty="0"/>
          </a:p>
        </p:txBody>
      </p:sp>
      <p:pic>
        <p:nvPicPr>
          <p:cNvPr id="4" name="Picture 3">
            <a:extLst>
              <a:ext uri="{FF2B5EF4-FFF2-40B4-BE49-F238E27FC236}">
                <a16:creationId xmlns:a16="http://schemas.microsoft.com/office/drawing/2014/main" id="{81A18015-3691-437D-AE98-00CCB8565296}"/>
              </a:ext>
            </a:extLst>
          </p:cNvPr>
          <p:cNvPicPr>
            <a:picLocks noChangeAspect="1"/>
          </p:cNvPicPr>
          <p:nvPr/>
        </p:nvPicPr>
        <p:blipFill>
          <a:blip r:embed="rId2"/>
          <a:stretch>
            <a:fillRect/>
          </a:stretch>
        </p:blipFill>
        <p:spPr>
          <a:xfrm>
            <a:off x="8086299" y="1283509"/>
            <a:ext cx="2317805" cy="3480717"/>
          </a:xfrm>
          <a:prstGeom prst="rect">
            <a:avLst/>
          </a:prstGeom>
        </p:spPr>
      </p:pic>
    </p:spTree>
    <p:extLst>
      <p:ext uri="{BB962C8B-B14F-4D97-AF65-F5344CB8AC3E}">
        <p14:creationId xmlns:p14="http://schemas.microsoft.com/office/powerpoint/2010/main" val="423653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Decision to Arrest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With an Arrest Warrant</a:t>
            </a:r>
          </a:p>
          <a:p>
            <a:pPr lvl="2"/>
            <a:r>
              <a:rPr lang="en-US" dirty="0"/>
              <a:t>Investigation of reported crime</a:t>
            </a:r>
          </a:p>
          <a:p>
            <a:pPr lvl="2"/>
            <a:r>
              <a:rPr lang="en-US" dirty="0"/>
              <a:t>Complaint filed before a judge or magistrate</a:t>
            </a:r>
          </a:p>
          <a:p>
            <a:pPr lvl="2"/>
            <a:r>
              <a:rPr lang="en-US" dirty="0"/>
              <a:t>Complainant (law enforcement officer) describes and swears to facts of alleged crime</a:t>
            </a:r>
          </a:p>
          <a:p>
            <a:pPr lvl="2"/>
            <a:r>
              <a:rPr lang="en-US" dirty="0"/>
              <a:t>The judge or magistrate finds that there is probable cause to believe that an offense has been committed and that the accused committed it.</a:t>
            </a:r>
          </a:p>
          <a:p>
            <a:pPr lvl="1"/>
            <a:r>
              <a:rPr lang="en-US" dirty="0"/>
              <a:t>THEN, Arrest Warrant is Issued.</a:t>
            </a:r>
          </a:p>
          <a:p>
            <a:pPr lvl="2"/>
            <a:endParaRPr lang="en-US" dirty="0"/>
          </a:p>
          <a:p>
            <a:pPr lvl="1"/>
            <a:endParaRPr lang="en-US" dirty="0"/>
          </a:p>
        </p:txBody>
      </p:sp>
    </p:spTree>
    <p:extLst>
      <p:ext uri="{BB962C8B-B14F-4D97-AF65-F5344CB8AC3E}">
        <p14:creationId xmlns:p14="http://schemas.microsoft.com/office/powerpoint/2010/main" val="192112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Miranda Warning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Miranda v. Arizona (1966)</a:t>
            </a:r>
          </a:p>
          <a:p>
            <a:pPr marL="457200" lvl="2" indent="0">
              <a:buNone/>
            </a:pPr>
            <a:r>
              <a:rPr lang="en-US" u="sng" dirty="0"/>
              <a:t>Ernesto Miranda</a:t>
            </a:r>
          </a:p>
          <a:p>
            <a:pPr lvl="2"/>
            <a:r>
              <a:rPr lang="en-US" dirty="0"/>
              <a:t>Accused of kidnapping and raping an 18-year old</a:t>
            </a:r>
          </a:p>
          <a:p>
            <a:pPr lvl="2"/>
            <a:r>
              <a:rPr lang="en-US" dirty="0"/>
              <a:t>Identified by the girl ten days later</a:t>
            </a:r>
          </a:p>
          <a:p>
            <a:pPr lvl="2"/>
            <a:r>
              <a:rPr lang="en-US" dirty="0"/>
              <a:t>Police interrogated Miranda for two hours</a:t>
            </a:r>
          </a:p>
          <a:p>
            <a:pPr lvl="2"/>
            <a:r>
              <a:rPr lang="en-US" dirty="0"/>
              <a:t>Obtained written and signed confession</a:t>
            </a:r>
          </a:p>
          <a:p>
            <a:pPr lvl="2"/>
            <a:r>
              <a:rPr lang="en-US" dirty="0"/>
              <a:t>Confession used at trial</a:t>
            </a:r>
          </a:p>
          <a:p>
            <a:pPr lvl="2"/>
            <a:r>
              <a:rPr lang="en-US" dirty="0"/>
              <a:t>Miranda fount GUILTY</a:t>
            </a:r>
          </a:p>
          <a:p>
            <a:pPr lvl="1"/>
            <a:endParaRPr lang="en-US" dirty="0"/>
          </a:p>
        </p:txBody>
      </p:sp>
    </p:spTree>
    <p:extLst>
      <p:ext uri="{BB962C8B-B14F-4D97-AF65-F5344CB8AC3E}">
        <p14:creationId xmlns:p14="http://schemas.microsoft.com/office/powerpoint/2010/main" val="188719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Miranda Warning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Miranda v. Arizona (1966)</a:t>
            </a:r>
          </a:p>
          <a:p>
            <a:pPr lvl="2"/>
            <a:r>
              <a:rPr lang="en-US" dirty="0"/>
              <a:t>Miranda appealed</a:t>
            </a:r>
          </a:p>
          <a:p>
            <a:pPr lvl="2"/>
            <a:r>
              <a:rPr lang="en-US" dirty="0"/>
              <a:t>Argued that had not been told he had a right to remain silent or right to counsel</a:t>
            </a:r>
          </a:p>
          <a:p>
            <a:pPr lvl="2"/>
            <a:r>
              <a:rPr lang="en-US" dirty="0"/>
              <a:t>Argued that he would not have confessed if he had been advised of these rights</a:t>
            </a:r>
          </a:p>
          <a:p>
            <a:pPr lvl="2"/>
            <a:r>
              <a:rPr lang="en-US" dirty="0"/>
              <a:t>Supreme Court ruled that the confession could not be used at trial – granted a retrial WITHOUT the confession</a:t>
            </a:r>
          </a:p>
          <a:p>
            <a:pPr lvl="2"/>
            <a:r>
              <a:rPr lang="en-US" dirty="0"/>
              <a:t>Convicted in retrial</a:t>
            </a:r>
          </a:p>
          <a:p>
            <a:pPr marL="114300" lvl="1" indent="0">
              <a:buNone/>
            </a:pPr>
            <a:r>
              <a:rPr lang="en-US" sz="2400" i="1" dirty="0"/>
              <a:t>Side note:  Once Miranda was released from serving sentence, he was killed in a barroom fight over a $3 bet.  The suspects were properly read their Miranda rights.</a:t>
            </a:r>
          </a:p>
          <a:p>
            <a:pPr lvl="1"/>
            <a:endParaRPr lang="en-US" dirty="0"/>
          </a:p>
        </p:txBody>
      </p:sp>
    </p:spTree>
    <p:extLst>
      <p:ext uri="{BB962C8B-B14F-4D97-AF65-F5344CB8AC3E}">
        <p14:creationId xmlns:p14="http://schemas.microsoft.com/office/powerpoint/2010/main" val="123009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Miranda Warning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r>
              <a:rPr lang="en-US" b="1" dirty="0"/>
              <a:t>Result:</a:t>
            </a:r>
          </a:p>
          <a:p>
            <a:r>
              <a:rPr lang="en-US" dirty="0"/>
              <a:t>Police are required to inform people, accused of a crime and taken into custody, of their Miranda rights before questioning begins. </a:t>
            </a:r>
          </a:p>
          <a:p>
            <a:pPr lvl="1"/>
            <a:r>
              <a:rPr lang="en-US" dirty="0"/>
              <a:t>Right to remain silent</a:t>
            </a:r>
          </a:p>
          <a:p>
            <a:pPr lvl="2"/>
            <a:r>
              <a:rPr lang="en-US" sz="2400" dirty="0"/>
              <a:t>SILENT means SILENT</a:t>
            </a:r>
          </a:p>
          <a:p>
            <a:pPr lvl="2"/>
            <a:r>
              <a:rPr lang="en-US" sz="2400" dirty="0"/>
              <a:t>Identifying information should be given</a:t>
            </a:r>
          </a:p>
          <a:p>
            <a:pPr lvl="1"/>
            <a:r>
              <a:rPr lang="en-US" dirty="0"/>
              <a:t>Anything you say can and will be used against you in a court of law</a:t>
            </a:r>
          </a:p>
          <a:p>
            <a:pPr lvl="2"/>
            <a:r>
              <a:rPr lang="en-US" sz="2400" dirty="0"/>
              <a:t>Even if cooperate with police</a:t>
            </a:r>
          </a:p>
          <a:p>
            <a:pPr lvl="2"/>
            <a:r>
              <a:rPr lang="en-US" sz="2400" dirty="0"/>
              <a:t>Even if police say they WON’T use it</a:t>
            </a:r>
          </a:p>
          <a:p>
            <a:pPr lvl="2"/>
            <a:r>
              <a:rPr lang="en-US" sz="2400" dirty="0"/>
              <a:t>Even if police say they have evidence, but do not</a:t>
            </a:r>
          </a:p>
          <a:p>
            <a:pPr lvl="1"/>
            <a:r>
              <a:rPr lang="en-US" dirty="0"/>
              <a:t>If arrested, be polite but stay quiet and wait for a lawyer.</a:t>
            </a:r>
          </a:p>
          <a:p>
            <a:pPr lvl="1"/>
            <a:endParaRPr lang="en-US" dirty="0"/>
          </a:p>
          <a:p>
            <a:pPr lvl="1"/>
            <a:endParaRPr lang="en-US" dirty="0"/>
          </a:p>
        </p:txBody>
      </p:sp>
    </p:spTree>
    <p:extLst>
      <p:ext uri="{BB962C8B-B14F-4D97-AF65-F5344CB8AC3E}">
        <p14:creationId xmlns:p14="http://schemas.microsoft.com/office/powerpoint/2010/main" val="180278861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05d88611-e516-4d1a-b12e-39107e78b3d0"/>
    <ds:schemaRef ds:uri="http://schemas.microsoft.com/office/2006/metadata/properties"/>
    <ds:schemaRef ds:uri="http://purl.org/dc/terms/"/>
    <ds:schemaRef ds:uri="http://schemas.microsoft.com/office/2006/documentManagement/types"/>
    <ds:schemaRef ds:uri="56ea17bb-c96d-4826-b465-01eec0dd23dd"/>
    <ds:schemaRef ds:uri="http://purl.org/dc/dcmitype/"/>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46</TotalTime>
  <Words>613</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Fifth Amendment</vt:lpstr>
      <vt:lpstr>Self-Incrimination    </vt:lpstr>
      <vt:lpstr>Decision to Arrest</vt:lpstr>
      <vt:lpstr>Decision to Arrest</vt:lpstr>
      <vt:lpstr>Miranda Warning</vt:lpstr>
      <vt:lpstr>Miranda Warning</vt:lpstr>
      <vt:lpstr>Miranda Warning</vt:lpstr>
      <vt:lpstr>Miranda Warning</vt:lpstr>
      <vt:lpstr>Miranda Warning</vt:lpstr>
      <vt:lpstr>Miranda Warning</vt:lpstr>
      <vt:lpstr>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11</cp:revision>
  <cp:lastPrinted>2017-07-07T16:17:37Z</cp:lastPrinted>
  <dcterms:created xsi:type="dcterms:W3CDTF">2017-07-11T23:58:30Z</dcterms:created>
  <dcterms:modified xsi:type="dcterms:W3CDTF">2017-07-19T21:58:18Z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