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1"/>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68" d="100"/>
          <a:sy n="68" d="100"/>
        </p:scale>
        <p:origin x="616" y="5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annenbergclassroom.org/" TargetMode="External"/><Relationship Id="rId2" Type="http://schemas.openxmlformats.org/officeDocument/2006/relationships/hyperlink" Target="https://webmail.unt.edu/OWA/redir.aspx?C=baa7f54da03447209f6e4080097bcc60&amp;URL=http://www.sunnylandsclassroom.org/Asset.aspx?Id%3d1329" TargetMode="External"/><Relationship Id="rId1" Type="http://schemas.openxmlformats.org/officeDocument/2006/relationships/slideLayout" Target="../slideLayouts/slideLayout3.xml"/><Relationship Id="rId4" Type="http://schemas.openxmlformats.org/officeDocument/2006/relationships/hyperlink" Target="http://www.justicelearning.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35870" y="1219200"/>
            <a:ext cx="7080130" cy="5072063"/>
          </a:xfrm>
        </p:spPr>
        <p:txBody>
          <a:bodyPr/>
          <a:lstStyle/>
          <a:p>
            <a:r>
              <a:rPr lang="en-US" dirty="0"/>
              <a:t>Courtroom Roles and Responsibilities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Defense Attorney’s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Gives an opening statement after the prosecutor</a:t>
            </a:r>
          </a:p>
          <a:p>
            <a:pPr lvl="3" indent="-342900"/>
            <a:r>
              <a:rPr lang="en-US" dirty="0"/>
              <a:t>Intended to inform the jury that their client is innocent </a:t>
            </a:r>
          </a:p>
          <a:p>
            <a:pPr lvl="3" indent="-342900"/>
            <a:r>
              <a:rPr lang="en-US" dirty="0"/>
              <a:t>As they will be convinced of when the trial is over</a:t>
            </a:r>
          </a:p>
          <a:p>
            <a:pPr lvl="1"/>
            <a:r>
              <a:rPr lang="en-US" dirty="0"/>
              <a:t>Presents his or her case to the jury after the prosecution has presented its case</a:t>
            </a:r>
          </a:p>
          <a:p>
            <a:pPr lvl="1"/>
            <a:r>
              <a:rPr lang="en-US" sz="2800" dirty="0"/>
              <a:t>Gives a closing statement when done with the case</a:t>
            </a:r>
          </a:p>
          <a:p>
            <a:pPr lvl="3" indent="-342900"/>
            <a:r>
              <a:rPr lang="en-US" sz="2200" dirty="0"/>
              <a:t>Should summarize the case for the jury and</a:t>
            </a:r>
          </a:p>
          <a:p>
            <a:pPr lvl="3" indent="-342900"/>
            <a:r>
              <a:rPr lang="en-US" sz="2200" dirty="0"/>
              <a:t>Emphasize why the defendant is innocent</a:t>
            </a:r>
          </a:p>
          <a:p>
            <a:pPr marL="457200" lvl="2" indent="0">
              <a:buNone/>
            </a:pPr>
            <a:endParaRPr lang="en-US" dirty="0"/>
          </a:p>
        </p:txBody>
      </p:sp>
      <p:pic>
        <p:nvPicPr>
          <p:cNvPr id="4" name="Picture 3">
            <a:extLst>
              <a:ext uri="{FF2B5EF4-FFF2-40B4-BE49-F238E27FC236}">
                <a16:creationId xmlns:a16="http://schemas.microsoft.com/office/drawing/2014/main" id="{C3005144-79F5-4389-A8F0-DCC6F815DFA6}"/>
              </a:ext>
            </a:extLst>
          </p:cNvPr>
          <p:cNvPicPr>
            <a:picLocks noChangeAspect="1"/>
          </p:cNvPicPr>
          <p:nvPr/>
        </p:nvPicPr>
        <p:blipFill>
          <a:blip r:embed="rId2"/>
          <a:stretch>
            <a:fillRect/>
          </a:stretch>
        </p:blipFill>
        <p:spPr>
          <a:xfrm>
            <a:off x="9342743" y="3787579"/>
            <a:ext cx="1993565" cy="221304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59BD-A580-4A8F-83E0-73840FB64BDA}"/>
              </a:ext>
            </a:extLst>
          </p:cNvPr>
          <p:cNvSpPr>
            <a:spLocks noGrp="1"/>
          </p:cNvSpPr>
          <p:nvPr>
            <p:ph type="title"/>
          </p:nvPr>
        </p:nvSpPr>
        <p:spPr>
          <a:xfrm>
            <a:off x="740664" y="737147"/>
            <a:ext cx="10059452" cy="876300"/>
          </a:xfrm>
        </p:spPr>
        <p:txBody>
          <a:bodyPr/>
          <a:lstStyle/>
          <a:p>
            <a:r>
              <a:rPr lang="en-US" dirty="0"/>
              <a:t>Prosecutor’s and Defense Attorney’s Responsibilities</a:t>
            </a:r>
          </a:p>
        </p:txBody>
      </p:sp>
      <p:sp>
        <p:nvSpPr>
          <p:cNvPr id="3" name="Content Placeholder 2">
            <a:extLst>
              <a:ext uri="{FF2B5EF4-FFF2-40B4-BE49-F238E27FC236}">
                <a16:creationId xmlns:a16="http://schemas.microsoft.com/office/drawing/2014/main" id="{BB1B02BC-AD80-4DB3-9CF8-652FB53B4E58}"/>
              </a:ext>
            </a:extLst>
          </p:cNvPr>
          <p:cNvSpPr>
            <a:spLocks noGrp="1"/>
          </p:cNvSpPr>
          <p:nvPr>
            <p:ph sz="half" idx="1"/>
          </p:nvPr>
        </p:nvSpPr>
        <p:spPr>
          <a:xfrm>
            <a:off x="740664" y="1932494"/>
            <a:ext cx="10383056" cy="4222243"/>
          </a:xfrm>
        </p:spPr>
        <p:txBody>
          <a:bodyPr/>
          <a:lstStyle/>
          <a:p>
            <a:pPr marL="0" lvl="1" indent="0">
              <a:buNone/>
            </a:pPr>
            <a:r>
              <a:rPr lang="en-US" b="1" u="sng" dirty="0"/>
              <a:t>Direct Examination </a:t>
            </a:r>
            <a:r>
              <a:rPr lang="en-US" dirty="0"/>
              <a:t>– </a:t>
            </a:r>
          </a:p>
          <a:p>
            <a:pPr marL="0" lvl="1" indent="0">
              <a:buNone/>
            </a:pPr>
            <a:r>
              <a:rPr lang="en-US" dirty="0"/>
              <a:t>the first series of questions asked of the witness by the prosecutor or defense attorneys when they are presenting their case</a:t>
            </a:r>
          </a:p>
          <a:p>
            <a:pPr marL="0" lvl="1" indent="0">
              <a:buNone/>
            </a:pPr>
            <a:endParaRPr lang="en-US" dirty="0"/>
          </a:p>
          <a:p>
            <a:pPr marL="0" lvl="1" indent="0">
              <a:buNone/>
            </a:pPr>
            <a:r>
              <a:rPr lang="en-US" b="1" u="sng" dirty="0"/>
              <a:t>Cross-Examination</a:t>
            </a:r>
            <a:r>
              <a:rPr lang="en-US" dirty="0"/>
              <a:t> – </a:t>
            </a:r>
          </a:p>
          <a:p>
            <a:pPr marL="0" lvl="1" indent="0">
              <a:buNone/>
            </a:pPr>
            <a:r>
              <a:rPr lang="en-US" dirty="0"/>
              <a:t>the</a:t>
            </a:r>
            <a:r>
              <a:rPr lang="en-US" dirty="0">
                <a:solidFill>
                  <a:srgbClr val="FF0000"/>
                </a:solidFill>
              </a:rPr>
              <a:t> </a:t>
            </a:r>
            <a:r>
              <a:rPr lang="en-US" dirty="0"/>
              <a:t>first series of questions asked of the witness by the prosecutor or defense attorneys when the other side is presenting their case</a:t>
            </a:r>
          </a:p>
          <a:p>
            <a:pPr marL="0" lvl="1" indent="0">
              <a:buNone/>
            </a:pPr>
            <a:endParaRPr lang="en-US" dirty="0"/>
          </a:p>
          <a:p>
            <a:endParaRPr lang="en-US" dirty="0"/>
          </a:p>
        </p:txBody>
      </p:sp>
    </p:spTree>
    <p:extLst>
      <p:ext uri="{BB962C8B-B14F-4D97-AF65-F5344CB8AC3E}">
        <p14:creationId xmlns:p14="http://schemas.microsoft.com/office/powerpoint/2010/main" val="3668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82ED-F811-4715-8162-C906BB2F6930}"/>
              </a:ext>
            </a:extLst>
          </p:cNvPr>
          <p:cNvSpPr>
            <a:spLocks noGrp="1"/>
          </p:cNvSpPr>
          <p:nvPr>
            <p:ph type="title"/>
          </p:nvPr>
        </p:nvSpPr>
        <p:spPr>
          <a:xfrm>
            <a:off x="740664" y="661733"/>
            <a:ext cx="10059452" cy="876300"/>
          </a:xfrm>
        </p:spPr>
        <p:txBody>
          <a:bodyPr/>
          <a:lstStyle/>
          <a:p>
            <a:r>
              <a:rPr lang="en-US" dirty="0"/>
              <a:t>Prosecutor’s and Defense Attorney’s Responsibilities</a:t>
            </a:r>
          </a:p>
        </p:txBody>
      </p:sp>
      <p:sp>
        <p:nvSpPr>
          <p:cNvPr id="3" name="Content Placeholder 2">
            <a:extLst>
              <a:ext uri="{FF2B5EF4-FFF2-40B4-BE49-F238E27FC236}">
                <a16:creationId xmlns:a16="http://schemas.microsoft.com/office/drawing/2014/main" id="{BF7B4B8C-259F-421A-9647-F3BABEC449F0}"/>
              </a:ext>
            </a:extLst>
          </p:cNvPr>
          <p:cNvSpPr>
            <a:spLocks noGrp="1"/>
          </p:cNvSpPr>
          <p:nvPr>
            <p:ph sz="half" idx="1"/>
          </p:nvPr>
        </p:nvSpPr>
        <p:spPr>
          <a:xfrm>
            <a:off x="740664" y="1762812"/>
            <a:ext cx="11055750" cy="4391926"/>
          </a:xfrm>
        </p:spPr>
        <p:txBody>
          <a:bodyPr/>
          <a:lstStyle/>
          <a:p>
            <a:pPr marL="0" lvl="1" indent="0">
              <a:buNone/>
            </a:pPr>
            <a:r>
              <a:rPr lang="en-US" b="1" u="sng" dirty="0"/>
              <a:t>Redirect Examination–</a:t>
            </a:r>
            <a:r>
              <a:rPr lang="en-US" b="1" dirty="0"/>
              <a:t> </a:t>
            </a:r>
          </a:p>
          <a:p>
            <a:pPr marL="0" lvl="1" indent="0">
              <a:buNone/>
            </a:pPr>
            <a:r>
              <a:rPr lang="en-US" dirty="0"/>
              <a:t>when the prosecutor or defense attorneys are allowed to ask questions after their witness has been cross-examined by the other side</a:t>
            </a:r>
          </a:p>
          <a:p>
            <a:pPr marL="0" lvl="1" indent="0">
              <a:buNone/>
            </a:pPr>
            <a:endParaRPr lang="en-US" dirty="0"/>
          </a:p>
          <a:p>
            <a:pPr marL="0" lvl="1" indent="0">
              <a:buNone/>
            </a:pPr>
            <a:r>
              <a:rPr lang="en-US" b="1" u="sng" dirty="0" err="1"/>
              <a:t>Recross</a:t>
            </a:r>
            <a:r>
              <a:rPr lang="en-US" b="1" u="sng" dirty="0"/>
              <a:t>-Examination–</a:t>
            </a:r>
            <a:r>
              <a:rPr lang="en-US" b="1" dirty="0"/>
              <a:t> </a:t>
            </a:r>
          </a:p>
          <a:p>
            <a:pPr marL="0" lvl="1" indent="0">
              <a:buNone/>
            </a:pPr>
            <a:r>
              <a:rPr lang="en-US" dirty="0"/>
              <a:t>when the prosecutor or defense attorney can ask questions of the other side’s witness after that witness has been redirected</a:t>
            </a:r>
          </a:p>
          <a:p>
            <a:pPr marL="0" lvl="1" indent="0">
              <a:buNone/>
            </a:pPr>
            <a:endParaRPr lang="en-US" dirty="0"/>
          </a:p>
          <a:p>
            <a:pPr marL="0" lvl="1" indent="0">
              <a:buNone/>
            </a:pPr>
            <a:endParaRPr lang="en-US" dirty="0"/>
          </a:p>
          <a:p>
            <a:endParaRPr lang="en-US" dirty="0"/>
          </a:p>
        </p:txBody>
      </p:sp>
    </p:spTree>
    <p:extLst>
      <p:ext uri="{BB962C8B-B14F-4D97-AF65-F5344CB8AC3E}">
        <p14:creationId xmlns:p14="http://schemas.microsoft.com/office/powerpoint/2010/main" val="381027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5121-2628-4062-8C7D-3DD7BA6896F4}"/>
              </a:ext>
            </a:extLst>
          </p:cNvPr>
          <p:cNvSpPr>
            <a:spLocks noGrp="1"/>
          </p:cNvSpPr>
          <p:nvPr>
            <p:ph type="title"/>
          </p:nvPr>
        </p:nvSpPr>
        <p:spPr>
          <a:xfrm>
            <a:off x="740664" y="742713"/>
            <a:ext cx="10059452" cy="876300"/>
          </a:xfrm>
        </p:spPr>
        <p:txBody>
          <a:bodyPr/>
          <a:lstStyle/>
          <a:p>
            <a:r>
              <a:rPr lang="en-US" dirty="0"/>
              <a:t>Prosecutor’s and Defense Attorney’s Responsibilities</a:t>
            </a:r>
          </a:p>
        </p:txBody>
      </p:sp>
      <p:sp>
        <p:nvSpPr>
          <p:cNvPr id="3" name="Content Placeholder 2">
            <a:extLst>
              <a:ext uri="{FF2B5EF4-FFF2-40B4-BE49-F238E27FC236}">
                <a16:creationId xmlns:a16="http://schemas.microsoft.com/office/drawing/2014/main" id="{5C1BC0AD-560C-49C8-B04B-0513C06A03C2}"/>
              </a:ext>
            </a:extLst>
          </p:cNvPr>
          <p:cNvSpPr>
            <a:spLocks noGrp="1"/>
          </p:cNvSpPr>
          <p:nvPr>
            <p:ph sz="half" idx="1"/>
          </p:nvPr>
        </p:nvSpPr>
        <p:spPr>
          <a:xfrm>
            <a:off x="740664" y="2158738"/>
            <a:ext cx="11055750" cy="3996000"/>
          </a:xfrm>
        </p:spPr>
        <p:txBody>
          <a:bodyPr/>
          <a:lstStyle/>
          <a:p>
            <a:pPr lvl="1"/>
            <a:r>
              <a:rPr lang="en-US" dirty="0"/>
              <a:t>The prosecutor and the defense attorney have the duty to </a:t>
            </a:r>
            <a:r>
              <a:rPr lang="en-US" b="1" u="sng" dirty="0"/>
              <a:t>object</a:t>
            </a:r>
            <a:r>
              <a:rPr lang="en-US" dirty="0"/>
              <a:t> to the judge when the other side is violating proper courtroom procedure.</a:t>
            </a:r>
          </a:p>
          <a:p>
            <a:pPr marL="0" lvl="1" indent="0">
              <a:buNone/>
            </a:pPr>
            <a:endParaRPr lang="en-US" dirty="0"/>
          </a:p>
          <a:p>
            <a:pPr lvl="1"/>
            <a:r>
              <a:rPr lang="en-US" dirty="0"/>
              <a:t>An </a:t>
            </a:r>
            <a:r>
              <a:rPr lang="en-US" b="1" u="sng" dirty="0"/>
              <a:t>objection</a:t>
            </a:r>
            <a:r>
              <a:rPr lang="en-US" dirty="0"/>
              <a:t> prevents illegal questioning</a:t>
            </a:r>
          </a:p>
          <a:p>
            <a:endParaRPr lang="en-US" dirty="0"/>
          </a:p>
        </p:txBody>
      </p:sp>
      <p:pic>
        <p:nvPicPr>
          <p:cNvPr id="4" name="Picture 3">
            <a:extLst>
              <a:ext uri="{FF2B5EF4-FFF2-40B4-BE49-F238E27FC236}">
                <a16:creationId xmlns:a16="http://schemas.microsoft.com/office/drawing/2014/main" id="{3017D9C6-B16D-4D13-B0C7-A6A7EC5F4746}"/>
              </a:ext>
            </a:extLst>
          </p:cNvPr>
          <p:cNvPicPr>
            <a:picLocks noChangeAspect="1"/>
          </p:cNvPicPr>
          <p:nvPr/>
        </p:nvPicPr>
        <p:blipFill>
          <a:blip r:embed="rId2"/>
          <a:stretch>
            <a:fillRect/>
          </a:stretch>
        </p:blipFill>
        <p:spPr>
          <a:xfrm>
            <a:off x="7672296" y="3444649"/>
            <a:ext cx="1889924" cy="2170364"/>
          </a:xfrm>
          <a:prstGeom prst="rect">
            <a:avLst/>
          </a:prstGeom>
        </p:spPr>
      </p:pic>
    </p:spTree>
    <p:extLst>
      <p:ext uri="{BB962C8B-B14F-4D97-AF65-F5344CB8AC3E}">
        <p14:creationId xmlns:p14="http://schemas.microsoft.com/office/powerpoint/2010/main" val="1725126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5C981-4E96-4060-815E-F28D102F6F5D}"/>
              </a:ext>
            </a:extLst>
          </p:cNvPr>
          <p:cNvSpPr>
            <a:spLocks noGrp="1"/>
          </p:cNvSpPr>
          <p:nvPr>
            <p:ph type="title"/>
          </p:nvPr>
        </p:nvSpPr>
        <p:spPr/>
        <p:txBody>
          <a:bodyPr/>
          <a:lstStyle/>
          <a:p>
            <a:r>
              <a:rPr lang="en-US" dirty="0"/>
              <a:t>Judge’s Responsibilities</a:t>
            </a:r>
          </a:p>
        </p:txBody>
      </p:sp>
      <p:sp>
        <p:nvSpPr>
          <p:cNvPr id="3" name="Content Placeholder 2">
            <a:extLst>
              <a:ext uri="{FF2B5EF4-FFF2-40B4-BE49-F238E27FC236}">
                <a16:creationId xmlns:a16="http://schemas.microsoft.com/office/drawing/2014/main" id="{50B85C5D-2654-471B-8A2F-C9A96643CB03}"/>
              </a:ext>
            </a:extLst>
          </p:cNvPr>
          <p:cNvSpPr>
            <a:spLocks noGrp="1"/>
          </p:cNvSpPr>
          <p:nvPr>
            <p:ph sz="half" idx="1"/>
          </p:nvPr>
        </p:nvSpPr>
        <p:spPr/>
        <p:txBody>
          <a:bodyPr/>
          <a:lstStyle/>
          <a:p>
            <a:pPr marL="0" lvl="1" indent="0">
              <a:buNone/>
            </a:pPr>
            <a:r>
              <a:rPr lang="en-US" dirty="0"/>
              <a:t>The judge:</a:t>
            </a:r>
          </a:p>
          <a:p>
            <a:pPr lvl="1"/>
            <a:r>
              <a:rPr lang="en-US" dirty="0"/>
              <a:t>Is referee in the courtroom</a:t>
            </a:r>
          </a:p>
          <a:p>
            <a:pPr lvl="1"/>
            <a:r>
              <a:rPr lang="en-US" dirty="0"/>
              <a:t>Has the final say on everything that happens in the courtroom (except the jury’s verdict)</a:t>
            </a:r>
          </a:p>
          <a:p>
            <a:pPr lvl="1"/>
            <a:r>
              <a:rPr lang="en-US" dirty="0"/>
              <a:t>If the defendant has waived his or her right to a jury trial, then the judge also decides the guilt or innocence of the defendant</a:t>
            </a:r>
          </a:p>
          <a:p>
            <a:endParaRPr lang="en-US" dirty="0"/>
          </a:p>
        </p:txBody>
      </p:sp>
    </p:spTree>
    <p:extLst>
      <p:ext uri="{BB962C8B-B14F-4D97-AF65-F5344CB8AC3E}">
        <p14:creationId xmlns:p14="http://schemas.microsoft.com/office/powerpoint/2010/main" val="134360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9EFD-9764-4D51-B933-D5C8B1B72545}"/>
              </a:ext>
            </a:extLst>
          </p:cNvPr>
          <p:cNvSpPr>
            <a:spLocks noGrp="1"/>
          </p:cNvSpPr>
          <p:nvPr>
            <p:ph type="title"/>
          </p:nvPr>
        </p:nvSpPr>
        <p:spPr/>
        <p:txBody>
          <a:bodyPr/>
          <a:lstStyle/>
          <a:p>
            <a:r>
              <a:rPr lang="en-US" dirty="0"/>
              <a:t>Judge’s Responsibilities</a:t>
            </a:r>
          </a:p>
        </p:txBody>
      </p:sp>
      <p:sp>
        <p:nvSpPr>
          <p:cNvPr id="3" name="Content Placeholder 2">
            <a:extLst>
              <a:ext uri="{FF2B5EF4-FFF2-40B4-BE49-F238E27FC236}">
                <a16:creationId xmlns:a16="http://schemas.microsoft.com/office/drawing/2014/main" id="{AAA0BBD4-9FD3-4FF5-94CF-E6A7239A8057}"/>
              </a:ext>
            </a:extLst>
          </p:cNvPr>
          <p:cNvSpPr>
            <a:spLocks noGrp="1"/>
          </p:cNvSpPr>
          <p:nvPr>
            <p:ph sz="half" idx="1"/>
          </p:nvPr>
        </p:nvSpPr>
        <p:spPr/>
        <p:txBody>
          <a:bodyPr/>
          <a:lstStyle/>
          <a:p>
            <a:pPr marL="0" lvl="1" indent="0">
              <a:buNone/>
            </a:pPr>
            <a:r>
              <a:rPr lang="en-US" dirty="0"/>
              <a:t>The judge makes two types of rulings on objections:</a:t>
            </a:r>
          </a:p>
          <a:p>
            <a:pPr lvl="1"/>
            <a:r>
              <a:rPr lang="en-US" b="1" u="sng" dirty="0"/>
              <a:t>Sustained– </a:t>
            </a:r>
            <a:r>
              <a:rPr lang="en-US" dirty="0"/>
              <a:t>the witness is </a:t>
            </a:r>
            <a:r>
              <a:rPr lang="en-US" b="1" dirty="0"/>
              <a:t>NOT</a:t>
            </a:r>
            <a:r>
              <a:rPr lang="en-US" dirty="0"/>
              <a:t> allowed to answer the question that has been asked of them</a:t>
            </a:r>
          </a:p>
          <a:p>
            <a:pPr lvl="1"/>
            <a:r>
              <a:rPr lang="en-US" b="1" u="sng" dirty="0"/>
              <a:t>Overruled– </a:t>
            </a:r>
            <a:r>
              <a:rPr lang="en-US" dirty="0"/>
              <a:t>the witness </a:t>
            </a:r>
            <a:r>
              <a:rPr lang="en-US" b="1" dirty="0"/>
              <a:t>IS</a:t>
            </a:r>
            <a:r>
              <a:rPr lang="en-US" dirty="0"/>
              <a:t> allowed to answer the question that has been asked of them</a:t>
            </a:r>
          </a:p>
          <a:p>
            <a:endParaRPr lang="en-US" dirty="0"/>
          </a:p>
        </p:txBody>
      </p:sp>
      <p:pic>
        <p:nvPicPr>
          <p:cNvPr id="4" name="Picture 3">
            <a:extLst>
              <a:ext uri="{FF2B5EF4-FFF2-40B4-BE49-F238E27FC236}">
                <a16:creationId xmlns:a16="http://schemas.microsoft.com/office/drawing/2014/main" id="{F8985E4E-A7A4-47BF-81E4-1A3669CABDBC}"/>
              </a:ext>
            </a:extLst>
          </p:cNvPr>
          <p:cNvPicPr>
            <a:picLocks noChangeAspect="1"/>
          </p:cNvPicPr>
          <p:nvPr/>
        </p:nvPicPr>
        <p:blipFill>
          <a:blip r:embed="rId2"/>
          <a:stretch>
            <a:fillRect/>
          </a:stretch>
        </p:blipFill>
        <p:spPr>
          <a:xfrm>
            <a:off x="6511726" y="3405674"/>
            <a:ext cx="1886550" cy="2459847"/>
          </a:xfrm>
          <a:prstGeom prst="rect">
            <a:avLst/>
          </a:prstGeom>
        </p:spPr>
      </p:pic>
    </p:spTree>
    <p:extLst>
      <p:ext uri="{BB962C8B-B14F-4D97-AF65-F5344CB8AC3E}">
        <p14:creationId xmlns:p14="http://schemas.microsoft.com/office/powerpoint/2010/main" val="170530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466C8-3859-46D5-82A9-91A694825939}"/>
              </a:ext>
            </a:extLst>
          </p:cNvPr>
          <p:cNvSpPr>
            <a:spLocks noGrp="1"/>
          </p:cNvSpPr>
          <p:nvPr>
            <p:ph type="title"/>
          </p:nvPr>
        </p:nvSpPr>
        <p:spPr/>
        <p:txBody>
          <a:bodyPr/>
          <a:lstStyle/>
          <a:p>
            <a:r>
              <a:rPr lang="en-US" dirty="0"/>
              <a:t>Defendant’s Responsibilities</a:t>
            </a:r>
          </a:p>
        </p:txBody>
      </p:sp>
      <p:sp>
        <p:nvSpPr>
          <p:cNvPr id="3" name="Content Placeholder 2">
            <a:extLst>
              <a:ext uri="{FF2B5EF4-FFF2-40B4-BE49-F238E27FC236}">
                <a16:creationId xmlns:a16="http://schemas.microsoft.com/office/drawing/2014/main" id="{4A66ADBD-399A-4A75-BB17-D0E82B321253}"/>
              </a:ext>
            </a:extLst>
          </p:cNvPr>
          <p:cNvSpPr>
            <a:spLocks noGrp="1"/>
          </p:cNvSpPr>
          <p:nvPr>
            <p:ph sz="half" idx="1"/>
          </p:nvPr>
        </p:nvSpPr>
        <p:spPr/>
        <p:txBody>
          <a:bodyPr/>
          <a:lstStyle/>
          <a:p>
            <a:pPr marL="0" lvl="1" indent="0">
              <a:buNone/>
              <a:defRPr/>
            </a:pPr>
            <a:r>
              <a:rPr lang="en-US" dirty="0"/>
              <a:t>The defendant is:</a:t>
            </a:r>
          </a:p>
          <a:p>
            <a:pPr marL="708660" lvl="1">
              <a:defRPr/>
            </a:pPr>
            <a:r>
              <a:rPr lang="en-US" dirty="0"/>
              <a:t>The person accused of committing the crimes and</a:t>
            </a:r>
          </a:p>
          <a:p>
            <a:pPr marL="708660" lvl="1">
              <a:defRPr/>
            </a:pPr>
            <a:r>
              <a:rPr lang="en-US" dirty="0"/>
              <a:t>Is protected by the 5</a:t>
            </a:r>
            <a:r>
              <a:rPr lang="en-US" baseline="30000" dirty="0"/>
              <a:t>th</a:t>
            </a:r>
            <a:r>
              <a:rPr lang="en-US" dirty="0"/>
              <a:t> amendment from testifying against his or her self in court</a:t>
            </a:r>
          </a:p>
          <a:p>
            <a:pPr marL="708660" lvl="1">
              <a:defRPr/>
            </a:pPr>
            <a:r>
              <a:rPr lang="en-US" dirty="0"/>
              <a:t>If the defendant chooses to testify, they will be questioned by the prosecution as well as the defense</a:t>
            </a:r>
          </a:p>
        </p:txBody>
      </p:sp>
      <p:pic>
        <p:nvPicPr>
          <p:cNvPr id="4" name="Picture 3">
            <a:extLst>
              <a:ext uri="{FF2B5EF4-FFF2-40B4-BE49-F238E27FC236}">
                <a16:creationId xmlns:a16="http://schemas.microsoft.com/office/drawing/2014/main" id="{DBA565E2-30A2-432F-9F1F-13262D11896A}"/>
              </a:ext>
            </a:extLst>
          </p:cNvPr>
          <p:cNvPicPr>
            <a:picLocks noChangeAspect="1"/>
          </p:cNvPicPr>
          <p:nvPr/>
        </p:nvPicPr>
        <p:blipFill>
          <a:blip r:embed="rId2"/>
          <a:stretch>
            <a:fillRect/>
          </a:stretch>
        </p:blipFill>
        <p:spPr>
          <a:xfrm>
            <a:off x="6892632" y="4241974"/>
            <a:ext cx="3200677" cy="1676545"/>
          </a:xfrm>
          <a:prstGeom prst="rect">
            <a:avLst/>
          </a:prstGeom>
        </p:spPr>
      </p:pic>
    </p:spTree>
    <p:extLst>
      <p:ext uri="{BB962C8B-B14F-4D97-AF65-F5344CB8AC3E}">
        <p14:creationId xmlns:p14="http://schemas.microsoft.com/office/powerpoint/2010/main" val="123375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C1AD-AB4E-43B7-8278-21C4BFE9E8EE}"/>
              </a:ext>
            </a:extLst>
          </p:cNvPr>
          <p:cNvSpPr>
            <a:spLocks noGrp="1"/>
          </p:cNvSpPr>
          <p:nvPr>
            <p:ph type="title"/>
          </p:nvPr>
        </p:nvSpPr>
        <p:spPr/>
        <p:txBody>
          <a:bodyPr/>
          <a:lstStyle/>
          <a:p>
            <a:r>
              <a:rPr lang="en-US" dirty="0"/>
              <a:t>Victim’s Responsibilities</a:t>
            </a:r>
          </a:p>
        </p:txBody>
      </p:sp>
      <p:sp>
        <p:nvSpPr>
          <p:cNvPr id="3" name="Content Placeholder 2">
            <a:extLst>
              <a:ext uri="{FF2B5EF4-FFF2-40B4-BE49-F238E27FC236}">
                <a16:creationId xmlns:a16="http://schemas.microsoft.com/office/drawing/2014/main" id="{B4D79987-F567-4D36-AD39-37CF7B5A5FE2}"/>
              </a:ext>
            </a:extLst>
          </p:cNvPr>
          <p:cNvSpPr>
            <a:spLocks noGrp="1"/>
          </p:cNvSpPr>
          <p:nvPr>
            <p:ph sz="half" idx="1"/>
          </p:nvPr>
        </p:nvSpPr>
        <p:spPr/>
        <p:txBody>
          <a:bodyPr/>
          <a:lstStyle/>
          <a:p>
            <a:pPr marL="0" lvl="1" indent="0">
              <a:buNone/>
            </a:pPr>
            <a:r>
              <a:rPr lang="en-US" dirty="0"/>
              <a:t>The victim is:</a:t>
            </a:r>
          </a:p>
          <a:p>
            <a:pPr marL="800100" lvl="2" indent="-457200"/>
            <a:r>
              <a:rPr lang="en-US" dirty="0"/>
              <a:t>The person who the crime was committed against</a:t>
            </a:r>
          </a:p>
          <a:p>
            <a:pPr marL="800100" lvl="2" indent="-457200"/>
            <a:r>
              <a:rPr lang="en-US" dirty="0"/>
              <a:t>Usually called to testify during the course of the trial  </a:t>
            </a:r>
          </a:p>
          <a:p>
            <a:pPr marL="0" lvl="1" indent="0">
              <a:buNone/>
            </a:pPr>
            <a:endParaRPr lang="en-US" dirty="0"/>
          </a:p>
          <a:p>
            <a:endParaRPr lang="en-US" dirty="0"/>
          </a:p>
        </p:txBody>
      </p:sp>
      <p:pic>
        <p:nvPicPr>
          <p:cNvPr id="9" name="Picture 8" descr="A close up of a person&#10;&#10;Description generated with high confidence">
            <a:extLst>
              <a:ext uri="{FF2B5EF4-FFF2-40B4-BE49-F238E27FC236}">
                <a16:creationId xmlns:a16="http://schemas.microsoft.com/office/drawing/2014/main" id="{5CDBD9E1-4C76-490F-B128-50808F5B0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872" y="2958838"/>
            <a:ext cx="6096000" cy="3429000"/>
          </a:xfrm>
          <a:prstGeom prst="rect">
            <a:avLst/>
          </a:prstGeom>
        </p:spPr>
      </p:pic>
    </p:spTree>
    <p:extLst>
      <p:ext uri="{BB962C8B-B14F-4D97-AF65-F5344CB8AC3E}">
        <p14:creationId xmlns:p14="http://schemas.microsoft.com/office/powerpoint/2010/main" val="10361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A68B-0225-4AB1-B002-2531A7434312}"/>
              </a:ext>
            </a:extLst>
          </p:cNvPr>
          <p:cNvSpPr>
            <a:spLocks noGrp="1"/>
          </p:cNvSpPr>
          <p:nvPr>
            <p:ph type="title"/>
          </p:nvPr>
        </p:nvSpPr>
        <p:spPr/>
        <p:txBody>
          <a:bodyPr/>
          <a:lstStyle/>
          <a:p>
            <a:r>
              <a:rPr lang="en-US" dirty="0"/>
              <a:t>Bailiff’s Responsibilities</a:t>
            </a:r>
          </a:p>
        </p:txBody>
      </p:sp>
      <p:sp>
        <p:nvSpPr>
          <p:cNvPr id="3" name="Content Placeholder 2">
            <a:extLst>
              <a:ext uri="{FF2B5EF4-FFF2-40B4-BE49-F238E27FC236}">
                <a16:creationId xmlns:a16="http://schemas.microsoft.com/office/drawing/2014/main" id="{1C48BAB4-5ABB-4BD1-A554-06C3705C0A34}"/>
              </a:ext>
            </a:extLst>
          </p:cNvPr>
          <p:cNvSpPr>
            <a:spLocks noGrp="1"/>
          </p:cNvSpPr>
          <p:nvPr>
            <p:ph sz="half" idx="1"/>
          </p:nvPr>
        </p:nvSpPr>
        <p:spPr/>
        <p:txBody>
          <a:bodyPr/>
          <a:lstStyle/>
          <a:p>
            <a:pPr marL="0" lvl="1" indent="0">
              <a:buNone/>
            </a:pPr>
            <a:r>
              <a:rPr lang="en-US" dirty="0"/>
              <a:t>The bailiff:</a:t>
            </a:r>
          </a:p>
          <a:p>
            <a:pPr lvl="1"/>
            <a:r>
              <a:rPr lang="en-US" dirty="0"/>
              <a:t>Is a certified peace officer that maintains order in the court</a:t>
            </a:r>
          </a:p>
          <a:p>
            <a:pPr lvl="1"/>
            <a:r>
              <a:rPr lang="en-US" dirty="0"/>
              <a:t>Administers the oath to anyone who takes the stand</a:t>
            </a:r>
          </a:p>
          <a:p>
            <a:pPr lvl="1"/>
            <a:r>
              <a:rPr lang="en-US" dirty="0"/>
              <a:t>Takes things to and from the judge</a:t>
            </a:r>
          </a:p>
          <a:p>
            <a:pPr lvl="1"/>
            <a:r>
              <a:rPr lang="en-US" dirty="0"/>
              <a:t>Does anything else that the judge needs him or her to do</a:t>
            </a:r>
          </a:p>
          <a:p>
            <a:pPr marL="0" lvl="1" indent="0">
              <a:buNone/>
            </a:pPr>
            <a:endParaRPr lang="en-US" dirty="0"/>
          </a:p>
          <a:p>
            <a:endParaRPr lang="en-US" dirty="0"/>
          </a:p>
        </p:txBody>
      </p:sp>
      <p:pic>
        <p:nvPicPr>
          <p:cNvPr id="4" name="Picture 3">
            <a:extLst>
              <a:ext uri="{FF2B5EF4-FFF2-40B4-BE49-F238E27FC236}">
                <a16:creationId xmlns:a16="http://schemas.microsoft.com/office/drawing/2014/main" id="{E2FC5659-9566-43FA-9FC6-4CC19E98B494}"/>
              </a:ext>
            </a:extLst>
          </p:cNvPr>
          <p:cNvPicPr>
            <a:picLocks noChangeAspect="1"/>
          </p:cNvPicPr>
          <p:nvPr/>
        </p:nvPicPr>
        <p:blipFill>
          <a:blip r:embed="rId2"/>
          <a:stretch>
            <a:fillRect/>
          </a:stretch>
        </p:blipFill>
        <p:spPr>
          <a:xfrm>
            <a:off x="9746745" y="3617696"/>
            <a:ext cx="1696113" cy="2537042"/>
          </a:xfrm>
          <a:prstGeom prst="rect">
            <a:avLst/>
          </a:prstGeom>
        </p:spPr>
      </p:pic>
    </p:spTree>
    <p:extLst>
      <p:ext uri="{BB962C8B-B14F-4D97-AF65-F5344CB8AC3E}">
        <p14:creationId xmlns:p14="http://schemas.microsoft.com/office/powerpoint/2010/main" val="56050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EA48-B020-4ADB-96BE-7C1118A0D932}"/>
              </a:ext>
            </a:extLst>
          </p:cNvPr>
          <p:cNvSpPr>
            <a:spLocks noGrp="1"/>
          </p:cNvSpPr>
          <p:nvPr>
            <p:ph type="title"/>
          </p:nvPr>
        </p:nvSpPr>
        <p:spPr/>
        <p:txBody>
          <a:bodyPr/>
          <a:lstStyle/>
          <a:p>
            <a:r>
              <a:rPr lang="en-US" dirty="0"/>
              <a:t>Court Reporter’s Responsibilities</a:t>
            </a:r>
          </a:p>
        </p:txBody>
      </p:sp>
      <p:sp>
        <p:nvSpPr>
          <p:cNvPr id="3" name="Content Placeholder 2">
            <a:extLst>
              <a:ext uri="{FF2B5EF4-FFF2-40B4-BE49-F238E27FC236}">
                <a16:creationId xmlns:a16="http://schemas.microsoft.com/office/drawing/2014/main" id="{40388366-2A41-4A05-91FA-E907CB9DC780}"/>
              </a:ext>
            </a:extLst>
          </p:cNvPr>
          <p:cNvSpPr>
            <a:spLocks noGrp="1"/>
          </p:cNvSpPr>
          <p:nvPr>
            <p:ph sz="half" idx="1"/>
          </p:nvPr>
        </p:nvSpPr>
        <p:spPr/>
        <p:txBody>
          <a:bodyPr/>
          <a:lstStyle/>
          <a:p>
            <a:pPr marL="0" lvl="1" indent="0">
              <a:buNone/>
            </a:pPr>
            <a:r>
              <a:rPr lang="en-US" dirty="0"/>
              <a:t>The court reporter:</a:t>
            </a:r>
          </a:p>
          <a:p>
            <a:pPr lvl="1"/>
            <a:r>
              <a:rPr lang="en-US" dirty="0"/>
              <a:t>Is an employee of the court who records everything that is said in the trial</a:t>
            </a:r>
          </a:p>
          <a:p>
            <a:pPr lvl="1"/>
            <a:r>
              <a:rPr lang="en-US" dirty="0"/>
              <a:t>Goes to a school where they learn how to take notes using a style called shorthand</a:t>
            </a:r>
          </a:p>
          <a:p>
            <a:pPr lvl="2"/>
            <a:r>
              <a:rPr lang="en-US" sz="2800" dirty="0"/>
              <a:t>These notes are official documents that may be used as reference in future court proceedings.</a:t>
            </a:r>
          </a:p>
          <a:p>
            <a:endParaRPr lang="en-US" dirty="0"/>
          </a:p>
        </p:txBody>
      </p:sp>
      <p:pic>
        <p:nvPicPr>
          <p:cNvPr id="4" name="Picture 3">
            <a:extLst>
              <a:ext uri="{FF2B5EF4-FFF2-40B4-BE49-F238E27FC236}">
                <a16:creationId xmlns:a16="http://schemas.microsoft.com/office/drawing/2014/main" id="{46723DE4-94AD-40C2-BF29-BEE6CE65CE4E}"/>
              </a:ext>
            </a:extLst>
          </p:cNvPr>
          <p:cNvPicPr>
            <a:picLocks noChangeAspect="1"/>
          </p:cNvPicPr>
          <p:nvPr/>
        </p:nvPicPr>
        <p:blipFill>
          <a:blip r:embed="rId2"/>
          <a:stretch>
            <a:fillRect/>
          </a:stretch>
        </p:blipFill>
        <p:spPr>
          <a:xfrm>
            <a:off x="10150835" y="4209945"/>
            <a:ext cx="1298561" cy="1944793"/>
          </a:xfrm>
          <a:prstGeom prst="rect">
            <a:avLst/>
          </a:prstGeom>
        </p:spPr>
      </p:pic>
    </p:spTree>
    <p:extLst>
      <p:ext uri="{BB962C8B-B14F-4D97-AF65-F5344CB8AC3E}">
        <p14:creationId xmlns:p14="http://schemas.microsoft.com/office/powerpoint/2010/main" val="278186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4E3C-C25C-4E4B-8C23-FCBA37B5C6E2}"/>
              </a:ext>
            </a:extLst>
          </p:cNvPr>
          <p:cNvSpPr>
            <a:spLocks noGrp="1"/>
          </p:cNvSpPr>
          <p:nvPr>
            <p:ph type="title"/>
          </p:nvPr>
        </p:nvSpPr>
        <p:spPr/>
        <p:txBody>
          <a:bodyPr/>
          <a:lstStyle/>
          <a:p>
            <a:r>
              <a:rPr lang="en-US" dirty="0"/>
              <a:t>Jury’s Responsibilities</a:t>
            </a:r>
          </a:p>
        </p:txBody>
      </p:sp>
      <p:sp>
        <p:nvSpPr>
          <p:cNvPr id="3" name="Content Placeholder 2">
            <a:extLst>
              <a:ext uri="{FF2B5EF4-FFF2-40B4-BE49-F238E27FC236}">
                <a16:creationId xmlns:a16="http://schemas.microsoft.com/office/drawing/2014/main" id="{0CC1A106-18FA-497B-998D-A6A1DB70BB31}"/>
              </a:ext>
            </a:extLst>
          </p:cNvPr>
          <p:cNvSpPr>
            <a:spLocks noGrp="1"/>
          </p:cNvSpPr>
          <p:nvPr>
            <p:ph sz="half" idx="1"/>
          </p:nvPr>
        </p:nvSpPr>
        <p:spPr/>
        <p:txBody>
          <a:bodyPr/>
          <a:lstStyle/>
          <a:p>
            <a:pPr marL="0" lvl="1" indent="0">
              <a:lnSpc>
                <a:spcPct val="150000"/>
              </a:lnSpc>
              <a:spcBef>
                <a:spcPct val="0"/>
              </a:spcBef>
              <a:buNone/>
            </a:pPr>
            <a:r>
              <a:rPr lang="en-US" dirty="0"/>
              <a:t>The jury:</a:t>
            </a:r>
          </a:p>
          <a:p>
            <a:pPr lvl="1">
              <a:lnSpc>
                <a:spcPct val="150000"/>
              </a:lnSpc>
              <a:spcBef>
                <a:spcPct val="0"/>
              </a:spcBef>
            </a:pPr>
            <a:r>
              <a:rPr lang="en-US" dirty="0"/>
              <a:t>Consists of 6 to 12 U.S. citizens</a:t>
            </a:r>
          </a:p>
          <a:p>
            <a:pPr lvl="1">
              <a:spcBef>
                <a:spcPct val="0"/>
              </a:spcBef>
            </a:pPr>
            <a:r>
              <a:rPr lang="en-US" dirty="0"/>
              <a:t>Selected before the trial by the prosecutor and defense attorney</a:t>
            </a:r>
          </a:p>
          <a:p>
            <a:pPr lvl="2">
              <a:spcBef>
                <a:spcPct val="0"/>
              </a:spcBef>
            </a:pPr>
            <a:r>
              <a:rPr lang="en-US" dirty="0"/>
              <a:t>The judge has the final say on who can serve on the jury</a:t>
            </a:r>
          </a:p>
          <a:p>
            <a:pPr lvl="1">
              <a:spcBef>
                <a:spcPct val="0"/>
              </a:spcBef>
            </a:pPr>
            <a:r>
              <a:rPr lang="en-US" dirty="0"/>
              <a:t>Observes the trial</a:t>
            </a:r>
          </a:p>
          <a:p>
            <a:pPr lvl="1">
              <a:spcBef>
                <a:spcPct val="0"/>
              </a:spcBef>
            </a:pPr>
            <a:r>
              <a:rPr lang="en-US" dirty="0"/>
              <a:t>Decides on the guilt or innocence of the defendant</a:t>
            </a:r>
          </a:p>
          <a:p>
            <a:endParaRPr lang="en-US" dirty="0"/>
          </a:p>
        </p:txBody>
      </p:sp>
      <p:pic>
        <p:nvPicPr>
          <p:cNvPr id="4" name="Picture 3">
            <a:extLst>
              <a:ext uri="{FF2B5EF4-FFF2-40B4-BE49-F238E27FC236}">
                <a16:creationId xmlns:a16="http://schemas.microsoft.com/office/drawing/2014/main" id="{EB29728C-0296-4FBA-ADE9-50E865B00B98}"/>
              </a:ext>
            </a:extLst>
          </p:cNvPr>
          <p:cNvPicPr>
            <a:picLocks noChangeAspect="1"/>
          </p:cNvPicPr>
          <p:nvPr/>
        </p:nvPicPr>
        <p:blipFill>
          <a:blip r:embed="rId2"/>
          <a:stretch>
            <a:fillRect/>
          </a:stretch>
        </p:blipFill>
        <p:spPr>
          <a:xfrm>
            <a:off x="4106038" y="4108090"/>
            <a:ext cx="3328704" cy="1810669"/>
          </a:xfrm>
          <a:prstGeom prst="rect">
            <a:avLst/>
          </a:prstGeom>
        </p:spPr>
      </p:pic>
    </p:spTree>
    <p:extLst>
      <p:ext uri="{BB962C8B-B14F-4D97-AF65-F5344CB8AC3E}">
        <p14:creationId xmlns:p14="http://schemas.microsoft.com/office/powerpoint/2010/main" val="397041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40B5-0769-458D-9AC9-B6CF8C2A0BE0}"/>
              </a:ext>
            </a:extLst>
          </p:cNvPr>
          <p:cNvSpPr>
            <a:spLocks noGrp="1"/>
          </p:cNvSpPr>
          <p:nvPr>
            <p:ph type="title"/>
          </p:nvPr>
        </p:nvSpPr>
        <p:spPr/>
        <p:txBody>
          <a:bodyPr/>
          <a:lstStyle/>
          <a:p>
            <a:r>
              <a:rPr lang="en-US" dirty="0"/>
              <a:t>Jury’s Responsibilities</a:t>
            </a:r>
          </a:p>
        </p:txBody>
      </p:sp>
      <p:sp>
        <p:nvSpPr>
          <p:cNvPr id="3" name="Content Placeholder 2">
            <a:extLst>
              <a:ext uri="{FF2B5EF4-FFF2-40B4-BE49-F238E27FC236}">
                <a16:creationId xmlns:a16="http://schemas.microsoft.com/office/drawing/2014/main" id="{0CC14AC8-E787-4EE2-8728-80BB18AF4618}"/>
              </a:ext>
            </a:extLst>
          </p:cNvPr>
          <p:cNvSpPr>
            <a:spLocks noGrp="1"/>
          </p:cNvSpPr>
          <p:nvPr>
            <p:ph sz="half" idx="1"/>
          </p:nvPr>
        </p:nvSpPr>
        <p:spPr/>
        <p:txBody>
          <a:bodyPr/>
          <a:lstStyle/>
          <a:p>
            <a:pPr marL="0" lvl="1" indent="0">
              <a:lnSpc>
                <a:spcPct val="150000"/>
              </a:lnSpc>
              <a:buNone/>
            </a:pPr>
            <a:r>
              <a:rPr lang="en-US" dirty="0"/>
              <a:t>The jury:</a:t>
            </a:r>
          </a:p>
          <a:p>
            <a:pPr lvl="2">
              <a:lnSpc>
                <a:spcPct val="150000"/>
              </a:lnSpc>
            </a:pPr>
            <a:r>
              <a:rPr lang="en-US" dirty="0"/>
              <a:t>Must be unanimous in their decision </a:t>
            </a:r>
          </a:p>
          <a:p>
            <a:pPr lvl="3"/>
            <a:r>
              <a:rPr lang="en-US" dirty="0"/>
              <a:t>If not unanimous, it is a hung jury and a new trial has to take place with a different jury</a:t>
            </a:r>
          </a:p>
          <a:p>
            <a:pPr lvl="2"/>
            <a:r>
              <a:rPr lang="en-US" dirty="0"/>
              <a:t>May also be asked to decide what the punishment of the defendant should be if they are found guilty</a:t>
            </a:r>
          </a:p>
          <a:p>
            <a:pPr lvl="1"/>
            <a:endParaRPr lang="en-US" dirty="0"/>
          </a:p>
        </p:txBody>
      </p:sp>
      <p:pic>
        <p:nvPicPr>
          <p:cNvPr id="4" name="Picture 3">
            <a:extLst>
              <a:ext uri="{FF2B5EF4-FFF2-40B4-BE49-F238E27FC236}">
                <a16:creationId xmlns:a16="http://schemas.microsoft.com/office/drawing/2014/main" id="{D53831FF-AA30-4F6D-AAC9-49AED959D851}"/>
              </a:ext>
            </a:extLst>
          </p:cNvPr>
          <p:cNvPicPr>
            <a:picLocks noChangeAspect="1"/>
          </p:cNvPicPr>
          <p:nvPr/>
        </p:nvPicPr>
        <p:blipFill>
          <a:blip r:embed="rId2"/>
          <a:stretch>
            <a:fillRect/>
          </a:stretch>
        </p:blipFill>
        <p:spPr>
          <a:xfrm>
            <a:off x="7218504" y="4117826"/>
            <a:ext cx="3328704" cy="1810669"/>
          </a:xfrm>
          <a:prstGeom prst="rect">
            <a:avLst/>
          </a:prstGeom>
        </p:spPr>
      </p:pic>
    </p:spTree>
    <p:extLst>
      <p:ext uri="{BB962C8B-B14F-4D97-AF65-F5344CB8AC3E}">
        <p14:creationId xmlns:p14="http://schemas.microsoft.com/office/powerpoint/2010/main" val="461690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C18C-967A-4B40-B745-E4330ACF69E5}"/>
              </a:ext>
            </a:extLst>
          </p:cNvPr>
          <p:cNvSpPr>
            <a:spLocks noGrp="1"/>
          </p:cNvSpPr>
          <p:nvPr>
            <p:ph type="title"/>
          </p:nvPr>
        </p:nvSpPr>
        <p:spPr/>
        <p:txBody>
          <a:bodyPr/>
          <a:lstStyle/>
          <a:p>
            <a:r>
              <a:rPr lang="en-US" dirty="0"/>
              <a:t>Proper Courtroom Testimony</a:t>
            </a:r>
          </a:p>
        </p:txBody>
      </p:sp>
      <p:sp>
        <p:nvSpPr>
          <p:cNvPr id="3" name="Content Placeholder 2">
            <a:extLst>
              <a:ext uri="{FF2B5EF4-FFF2-40B4-BE49-F238E27FC236}">
                <a16:creationId xmlns:a16="http://schemas.microsoft.com/office/drawing/2014/main" id="{E3C60A49-FFC5-429C-AF3C-22C9723E9FB3}"/>
              </a:ext>
            </a:extLst>
          </p:cNvPr>
          <p:cNvSpPr>
            <a:spLocks noGrp="1"/>
          </p:cNvSpPr>
          <p:nvPr>
            <p:ph sz="half" idx="1"/>
          </p:nvPr>
        </p:nvSpPr>
        <p:spPr/>
        <p:txBody>
          <a:bodyPr/>
          <a:lstStyle/>
          <a:p>
            <a:pPr lvl="1"/>
            <a:r>
              <a:rPr lang="en-US" dirty="0"/>
              <a:t>A witness is anyone who is called to testify at a trial</a:t>
            </a:r>
          </a:p>
          <a:p>
            <a:pPr lvl="1"/>
            <a:r>
              <a:rPr lang="en-US" dirty="0"/>
              <a:t>The following information will assist a witness in performing at an effective and professional level.</a:t>
            </a:r>
          </a:p>
          <a:p>
            <a:endParaRPr lang="en-US" dirty="0"/>
          </a:p>
        </p:txBody>
      </p:sp>
      <p:pic>
        <p:nvPicPr>
          <p:cNvPr id="4" name="Picture 3" descr="witness.jpg">
            <a:extLst>
              <a:ext uri="{FF2B5EF4-FFF2-40B4-BE49-F238E27FC236}">
                <a16:creationId xmlns:a16="http://schemas.microsoft.com/office/drawing/2014/main" id="{0437CE6E-2E08-4C88-9452-0DFC2F0912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489" y="3194719"/>
            <a:ext cx="1828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733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0F2D-1006-4834-8A4D-BB6AD6173857}"/>
              </a:ext>
            </a:extLst>
          </p:cNvPr>
          <p:cNvSpPr>
            <a:spLocks noGrp="1"/>
          </p:cNvSpPr>
          <p:nvPr>
            <p:ph type="title"/>
          </p:nvPr>
        </p:nvSpPr>
        <p:spPr/>
        <p:txBody>
          <a:bodyPr/>
          <a:lstStyle/>
          <a:p>
            <a:r>
              <a:rPr lang="en-US" dirty="0"/>
              <a:t>Proper Courtroom Testimony</a:t>
            </a:r>
          </a:p>
        </p:txBody>
      </p:sp>
      <p:sp>
        <p:nvSpPr>
          <p:cNvPr id="3" name="Content Placeholder 2">
            <a:extLst>
              <a:ext uri="{FF2B5EF4-FFF2-40B4-BE49-F238E27FC236}">
                <a16:creationId xmlns:a16="http://schemas.microsoft.com/office/drawing/2014/main" id="{C8FEB907-C1B1-4817-AAC0-7284F633F42B}"/>
              </a:ext>
            </a:extLst>
          </p:cNvPr>
          <p:cNvSpPr>
            <a:spLocks noGrp="1"/>
          </p:cNvSpPr>
          <p:nvPr>
            <p:ph sz="half" idx="1"/>
          </p:nvPr>
        </p:nvSpPr>
        <p:spPr/>
        <p:txBody>
          <a:bodyPr/>
          <a:lstStyle/>
          <a:p>
            <a:pPr marL="0" lvl="1" indent="0">
              <a:buNone/>
              <a:defRPr/>
            </a:pPr>
            <a:r>
              <a:rPr lang="en-US" dirty="0"/>
              <a:t>Witnesses should:</a:t>
            </a:r>
          </a:p>
          <a:p>
            <a:pPr marL="365760" lvl="1">
              <a:defRPr/>
            </a:pPr>
            <a:r>
              <a:rPr lang="en-US" dirty="0"/>
              <a:t>Be confident</a:t>
            </a:r>
          </a:p>
          <a:p>
            <a:pPr marL="365760" lvl="1">
              <a:defRPr/>
            </a:pPr>
            <a:r>
              <a:rPr lang="en-US" dirty="0"/>
              <a:t>Not look at the jury, judge, or the accused when walking into the courtroom</a:t>
            </a:r>
          </a:p>
          <a:p>
            <a:pPr marL="365760" lvl="1">
              <a:defRPr/>
            </a:pPr>
            <a:r>
              <a:rPr lang="en-US" dirty="0"/>
              <a:t>When taking the oath, look at the person administering it</a:t>
            </a:r>
          </a:p>
          <a:p>
            <a:pPr marL="365760" lvl="1">
              <a:defRPr/>
            </a:pPr>
            <a:r>
              <a:rPr lang="en-US" dirty="0"/>
              <a:t>Sit up straight and keep their hands in their lap, not near the mouth</a:t>
            </a:r>
          </a:p>
          <a:p>
            <a:pPr marL="365760" lvl="1">
              <a:defRPr/>
            </a:pPr>
            <a:r>
              <a:rPr lang="en-US" dirty="0"/>
              <a:t>Answer questions loudly and clearly</a:t>
            </a:r>
          </a:p>
          <a:p>
            <a:pPr marL="365760" lvl="1">
              <a:defRPr/>
            </a:pPr>
            <a:r>
              <a:rPr lang="en-US" dirty="0"/>
              <a:t>Make eye contact with the jurors when answering the questions</a:t>
            </a:r>
          </a:p>
          <a:p>
            <a:endParaRPr lang="en-US" dirty="0"/>
          </a:p>
        </p:txBody>
      </p:sp>
    </p:spTree>
    <p:extLst>
      <p:ext uri="{BB962C8B-B14F-4D97-AF65-F5344CB8AC3E}">
        <p14:creationId xmlns:p14="http://schemas.microsoft.com/office/powerpoint/2010/main" val="88495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1326C-09A6-48E9-BB74-68164901F102}"/>
              </a:ext>
            </a:extLst>
          </p:cNvPr>
          <p:cNvSpPr>
            <a:spLocks noGrp="1"/>
          </p:cNvSpPr>
          <p:nvPr>
            <p:ph type="title"/>
          </p:nvPr>
        </p:nvSpPr>
        <p:spPr/>
        <p:txBody>
          <a:bodyPr/>
          <a:lstStyle/>
          <a:p>
            <a:r>
              <a:rPr lang="en-US" dirty="0"/>
              <a:t>Proper Courtroom Testimony</a:t>
            </a:r>
          </a:p>
        </p:txBody>
      </p:sp>
      <p:sp>
        <p:nvSpPr>
          <p:cNvPr id="3" name="Content Placeholder 2">
            <a:extLst>
              <a:ext uri="{FF2B5EF4-FFF2-40B4-BE49-F238E27FC236}">
                <a16:creationId xmlns:a16="http://schemas.microsoft.com/office/drawing/2014/main" id="{00C33A68-C9EF-4CB9-8F77-9A8465188B51}"/>
              </a:ext>
            </a:extLst>
          </p:cNvPr>
          <p:cNvSpPr>
            <a:spLocks noGrp="1"/>
          </p:cNvSpPr>
          <p:nvPr>
            <p:ph sz="half" idx="1"/>
          </p:nvPr>
        </p:nvSpPr>
        <p:spPr/>
        <p:txBody>
          <a:bodyPr/>
          <a:lstStyle/>
          <a:p>
            <a:pPr marL="0" lvl="1" indent="0">
              <a:buNone/>
              <a:defRPr/>
            </a:pPr>
            <a:r>
              <a:rPr lang="en-US" dirty="0"/>
              <a:t>Witnesses should:</a:t>
            </a:r>
          </a:p>
          <a:p>
            <a:pPr marL="365760" lvl="1">
              <a:defRPr/>
            </a:pPr>
            <a:r>
              <a:rPr lang="en-US" dirty="0"/>
              <a:t>Address the judge as “Your Honor” if it is necessary to ask the judge a question</a:t>
            </a:r>
          </a:p>
          <a:p>
            <a:pPr marL="365760" lvl="1">
              <a:defRPr/>
            </a:pPr>
            <a:r>
              <a:rPr lang="en-US" dirty="0"/>
              <a:t>Make sure they understand the question before answering it</a:t>
            </a:r>
          </a:p>
          <a:p>
            <a:pPr marL="365760" lvl="1">
              <a:defRPr/>
            </a:pPr>
            <a:r>
              <a:rPr lang="en-US" dirty="0"/>
              <a:t>Stop talking if an objection is made, until the judge has made a ruling</a:t>
            </a:r>
          </a:p>
          <a:p>
            <a:pPr marL="365760" lvl="1">
              <a:defRPr/>
            </a:pPr>
            <a:r>
              <a:rPr lang="en-US" dirty="0"/>
              <a:t>Always tell the truth</a:t>
            </a:r>
          </a:p>
          <a:p>
            <a:pPr marL="365760" lvl="1">
              <a:defRPr/>
            </a:pPr>
            <a:r>
              <a:rPr lang="en-US" dirty="0"/>
              <a:t>Admit when they make mistakes</a:t>
            </a:r>
          </a:p>
          <a:p>
            <a:pPr marL="365760" lvl="1">
              <a:defRPr/>
            </a:pPr>
            <a:r>
              <a:rPr lang="en-US" dirty="0"/>
              <a:t>Know the facts but not memorize the testimony</a:t>
            </a:r>
          </a:p>
          <a:p>
            <a:endParaRPr lang="en-US" dirty="0"/>
          </a:p>
        </p:txBody>
      </p:sp>
    </p:spTree>
    <p:extLst>
      <p:ext uri="{BB962C8B-B14F-4D97-AF65-F5344CB8AC3E}">
        <p14:creationId xmlns:p14="http://schemas.microsoft.com/office/powerpoint/2010/main" val="102834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DB36-5E25-4624-A29C-F64ECB2E745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E415D25-4BD5-4815-AEAD-153C024AF310}"/>
              </a:ext>
            </a:extLst>
          </p:cNvPr>
          <p:cNvSpPr>
            <a:spLocks noGrp="1"/>
          </p:cNvSpPr>
          <p:nvPr>
            <p:ph sz="half" idx="1"/>
          </p:nvPr>
        </p:nvSpPr>
        <p:spPr/>
        <p:txBody>
          <a:bodyPr/>
          <a:lstStyle/>
          <a:p>
            <a:pPr lvl="1"/>
            <a:r>
              <a:rPr lang="en-US" sz="2800" dirty="0"/>
              <a:t>The Courts and Criminal Procedure, Instructional Materials Service, Trade and Industry Education</a:t>
            </a:r>
          </a:p>
          <a:p>
            <a:pPr lvl="1"/>
            <a:r>
              <a:rPr lang="en-US" sz="2800" i="1" dirty="0"/>
              <a:t>Criminal Courts: Structure, Process, &amp; Issues </a:t>
            </a:r>
            <a:r>
              <a:rPr lang="en-US" sz="2800" dirty="0"/>
              <a:t>(2nd Edition), Dean John Champion, Richard D. Hartley, &amp; Gary A. Rabe</a:t>
            </a:r>
          </a:p>
          <a:p>
            <a:pPr lvl="1"/>
            <a:r>
              <a:rPr lang="en-US" sz="2800" dirty="0"/>
              <a:t>Our Rights (1st Edition), David </a:t>
            </a:r>
            <a:r>
              <a:rPr lang="en-US" sz="2800" dirty="0" err="1"/>
              <a:t>Bodenhamer</a:t>
            </a:r>
            <a:br>
              <a:rPr lang="en-US" sz="2800" dirty="0"/>
            </a:br>
            <a:r>
              <a:rPr lang="en-US" sz="2800" dirty="0"/>
              <a:t>	</a:t>
            </a:r>
            <a:r>
              <a:rPr lang="en-US" sz="2400" u="sng" dirty="0">
                <a:hlinkClick r:id="rId2"/>
              </a:rPr>
              <a:t>http://www.sunnylandsclassroom.org/Asset.aspx?Id=1329</a:t>
            </a:r>
            <a:endParaRPr lang="en-US" sz="2400" dirty="0"/>
          </a:p>
          <a:p>
            <a:pPr lvl="1"/>
            <a:r>
              <a:rPr lang="en-US" sz="2800" dirty="0"/>
              <a:t>The Annenberg Classroom </a:t>
            </a:r>
            <a:r>
              <a:rPr lang="en-US" sz="2800" u="sng" dirty="0">
                <a:hlinkClick r:id="rId3"/>
              </a:rPr>
              <a:t>http://www.annenbergclassroom.org</a:t>
            </a:r>
            <a:endParaRPr lang="en-US" sz="2800" dirty="0"/>
          </a:p>
          <a:p>
            <a:pPr lvl="1"/>
            <a:r>
              <a:rPr lang="en-US" sz="2800" dirty="0"/>
              <a:t>Justice Learning </a:t>
            </a:r>
            <a:r>
              <a:rPr lang="en-US" sz="2800" u="sng" dirty="0">
                <a:hlinkClick r:id="rId4"/>
              </a:rPr>
              <a:t>http://www.justicelearning.org</a:t>
            </a:r>
            <a:endParaRPr lang="en-US" sz="2800" u="sng" dirty="0"/>
          </a:p>
          <a:p>
            <a:pPr lvl="1"/>
            <a:r>
              <a:rPr lang="en-US" sz="2800" dirty="0"/>
              <a:t>Do an Internet search for FindLaw</a:t>
            </a:r>
          </a:p>
          <a:p>
            <a:endParaRPr lang="en-US" dirty="0"/>
          </a:p>
        </p:txBody>
      </p:sp>
    </p:spTree>
    <p:extLst>
      <p:ext uri="{BB962C8B-B14F-4D97-AF65-F5344CB8AC3E}">
        <p14:creationId xmlns:p14="http://schemas.microsoft.com/office/powerpoint/2010/main" val="9441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courtroom is made up of various roles that perform specific functions.  </a:t>
            </a:r>
          </a:p>
          <a:p>
            <a:pPr lvl="1"/>
            <a:r>
              <a:rPr lang="en-US" dirty="0"/>
              <a:t>The roles are vital in having a criminal justice system that is fair and just.  </a:t>
            </a:r>
          </a:p>
          <a:p>
            <a:pPr lvl="1"/>
            <a:r>
              <a:rPr lang="en-US" dirty="0"/>
              <a:t>We will be looking at what these roles are and what function they serve in the courtroom.</a:t>
            </a:r>
          </a:p>
          <a:p>
            <a:pPr lvl="1"/>
            <a:endParaRPr lang="en-US" dirty="0"/>
          </a:p>
        </p:txBody>
      </p:sp>
      <p:pic>
        <p:nvPicPr>
          <p:cNvPr id="4" name="Picture 3" descr="1.jpg">
            <a:extLst>
              <a:ext uri="{FF2B5EF4-FFF2-40B4-BE49-F238E27FC236}">
                <a16:creationId xmlns:a16="http://schemas.microsoft.com/office/drawing/2014/main" id="{08AE04A1-0DDB-4DCF-9367-F25D4A1969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6237" y="3703321"/>
            <a:ext cx="3869909" cy="258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Courtroom Roles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Police Officer</a:t>
            </a:r>
          </a:p>
          <a:p>
            <a:pPr lvl="1"/>
            <a:r>
              <a:rPr lang="en-US" dirty="0"/>
              <a:t>Prosecutor</a:t>
            </a:r>
          </a:p>
          <a:p>
            <a:pPr lvl="1"/>
            <a:r>
              <a:rPr lang="en-US" dirty="0"/>
              <a:t>Defense attorney</a:t>
            </a:r>
          </a:p>
          <a:p>
            <a:pPr lvl="1"/>
            <a:r>
              <a:rPr lang="en-US" dirty="0"/>
              <a:t>Judge</a:t>
            </a:r>
          </a:p>
          <a:p>
            <a:pPr lvl="1"/>
            <a:r>
              <a:rPr lang="en-US" dirty="0"/>
              <a:t>Defendant</a:t>
            </a:r>
          </a:p>
          <a:p>
            <a:pPr lvl="1"/>
            <a:r>
              <a:rPr lang="en-US" dirty="0"/>
              <a:t>Victim</a:t>
            </a:r>
          </a:p>
          <a:p>
            <a:pPr lvl="1"/>
            <a:r>
              <a:rPr lang="en-US" dirty="0"/>
              <a:t>Bailiff</a:t>
            </a:r>
          </a:p>
          <a:p>
            <a:pPr lvl="1"/>
            <a:r>
              <a:rPr lang="en-US" dirty="0"/>
              <a:t>Court reporter</a:t>
            </a:r>
          </a:p>
          <a:p>
            <a:pPr lvl="1"/>
            <a:r>
              <a:rPr lang="en-US" dirty="0"/>
              <a:t>Jury</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Police Officer’s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600200"/>
            <a:ext cx="8403336" cy="4652010"/>
          </a:xfrm>
        </p:spPr>
        <p:txBody>
          <a:bodyPr/>
          <a:lstStyle/>
          <a:p>
            <a:pPr lvl="1"/>
            <a:r>
              <a:rPr lang="en-US" dirty="0"/>
              <a:t>Tell the facts of the case</a:t>
            </a:r>
          </a:p>
          <a:p>
            <a:pPr lvl="1"/>
            <a:r>
              <a:rPr lang="en-US" dirty="0"/>
              <a:t>Has worked directly on the case</a:t>
            </a:r>
          </a:p>
          <a:p>
            <a:pPr lvl="1"/>
            <a:r>
              <a:rPr lang="en-US" dirty="0"/>
              <a:t>Positive results seen if:</a:t>
            </a:r>
          </a:p>
          <a:p>
            <a:pPr lvl="2"/>
            <a:r>
              <a:rPr lang="en-US" dirty="0"/>
              <a:t>Precaution was taken at the crime scene</a:t>
            </a:r>
          </a:p>
          <a:p>
            <a:pPr lvl="2"/>
            <a:r>
              <a:rPr lang="en-US" dirty="0"/>
              <a:t>Case management was high quality</a:t>
            </a:r>
          </a:p>
          <a:p>
            <a:pPr lvl="1"/>
            <a:r>
              <a:rPr lang="en-US" dirty="0"/>
              <a:t>Review the report before the trial</a:t>
            </a:r>
          </a:p>
          <a:p>
            <a:pPr lvl="1"/>
            <a:r>
              <a:rPr lang="en-US" dirty="0"/>
              <a:t>A good report will jog the memory</a:t>
            </a:r>
          </a:p>
          <a:p>
            <a:pPr lvl="1"/>
            <a:r>
              <a:rPr lang="en-US" dirty="0"/>
              <a:t>Discuss the report with the prosecutor before the trial (should NOT be told what to say)</a:t>
            </a:r>
          </a:p>
        </p:txBody>
      </p:sp>
      <p:pic>
        <p:nvPicPr>
          <p:cNvPr id="5" name="Picture 3" descr="police officer.jpg">
            <a:extLst>
              <a:ext uri="{FF2B5EF4-FFF2-40B4-BE49-F238E27FC236}">
                <a16:creationId xmlns:a16="http://schemas.microsoft.com/office/drawing/2014/main" id="{A0CD14A6-573A-4A4B-B7D5-23095020D4A9}"/>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rcRect/>
          <a:stretch>
            <a:fillRect/>
          </a:stretch>
        </p:blipFill>
        <p:spPr bwMode="auto">
          <a:xfrm>
            <a:off x="9472872" y="1600200"/>
            <a:ext cx="1765315"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Police Officer’s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725104"/>
            <a:ext cx="11055750" cy="4429633"/>
          </a:xfrm>
        </p:spPr>
        <p:txBody>
          <a:bodyPr/>
          <a:lstStyle/>
          <a:p>
            <a:pPr lvl="1"/>
            <a:r>
              <a:rPr lang="en-US" dirty="0"/>
              <a:t>Appearance enhances or diminishes the reputation of the officer and the police department</a:t>
            </a:r>
          </a:p>
          <a:p>
            <a:pPr lvl="1"/>
            <a:r>
              <a:rPr lang="en-US" dirty="0"/>
              <a:t>Wear the uniform or formal wear</a:t>
            </a:r>
          </a:p>
          <a:p>
            <a:pPr lvl="1"/>
            <a:endParaRPr lang="en-US" dirty="0"/>
          </a:p>
        </p:txBody>
      </p:sp>
      <p:pic>
        <p:nvPicPr>
          <p:cNvPr id="5" name="Picture 4">
            <a:extLst>
              <a:ext uri="{FF2B5EF4-FFF2-40B4-BE49-F238E27FC236}">
                <a16:creationId xmlns:a16="http://schemas.microsoft.com/office/drawing/2014/main" id="{BD928A57-9528-4C92-A0EC-0D45DA5F2D6C}"/>
              </a:ext>
            </a:extLst>
          </p:cNvPr>
          <p:cNvPicPr>
            <a:picLocks noChangeAspect="1"/>
          </p:cNvPicPr>
          <p:nvPr/>
        </p:nvPicPr>
        <p:blipFill>
          <a:blip r:embed="rId2"/>
          <a:stretch>
            <a:fillRect/>
          </a:stretch>
        </p:blipFill>
        <p:spPr>
          <a:xfrm>
            <a:off x="7671477" y="2573518"/>
            <a:ext cx="2382187" cy="3581220"/>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Prosecutor’s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630836"/>
            <a:ext cx="11055750" cy="4523901"/>
          </a:xfrm>
        </p:spPr>
        <p:txBody>
          <a:bodyPr/>
          <a:lstStyle/>
          <a:p>
            <a:pPr lvl="1"/>
            <a:r>
              <a:rPr lang="en-US" sz="2800" dirty="0"/>
              <a:t>Representative of the state</a:t>
            </a:r>
          </a:p>
          <a:p>
            <a:pPr lvl="1"/>
            <a:r>
              <a:rPr lang="en-US" sz="2800" dirty="0"/>
              <a:t>Usually, at least two prosecutors are assigned to the courtroom for each trial.</a:t>
            </a:r>
          </a:p>
          <a:p>
            <a:pPr lvl="1"/>
            <a:r>
              <a:rPr lang="en-US" dirty="0"/>
              <a:t>Opens the trial with an opening statement</a:t>
            </a:r>
          </a:p>
          <a:p>
            <a:pPr lvl="3" indent="-342900"/>
            <a:r>
              <a:rPr lang="en-US" dirty="0"/>
              <a:t>Intended to “whet the appetite” of the jury regarding the topic of the trial and</a:t>
            </a:r>
          </a:p>
          <a:p>
            <a:pPr lvl="3" indent="-342900"/>
            <a:r>
              <a:rPr lang="en-US" dirty="0"/>
              <a:t>Why the defendant is guilty</a:t>
            </a:r>
          </a:p>
          <a:p>
            <a:pPr lvl="1"/>
            <a:r>
              <a:rPr lang="en-US" dirty="0"/>
              <a:t>Present the evidence to the jury</a:t>
            </a:r>
          </a:p>
          <a:p>
            <a:pPr marL="0" lvl="1" indent="0">
              <a:buNone/>
            </a:pPr>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Prosecutor’s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Presents their case to the jury first</a:t>
            </a:r>
          </a:p>
          <a:p>
            <a:pPr lvl="1"/>
            <a:r>
              <a:rPr lang="en-US" dirty="0"/>
              <a:t>Gives a closing statement to the jury at the end of the trial</a:t>
            </a:r>
          </a:p>
          <a:p>
            <a:pPr lvl="3" indent="-342900"/>
            <a:r>
              <a:rPr lang="en-US" sz="2600" dirty="0"/>
              <a:t>Summarizes why the defendant is guilty</a:t>
            </a:r>
          </a:p>
          <a:p>
            <a:pPr lvl="3" indent="-342900"/>
            <a:r>
              <a:rPr lang="en-US" sz="2600" dirty="0"/>
              <a:t>Given after the defense attorney’s closing statement</a:t>
            </a:r>
          </a:p>
          <a:p>
            <a:pPr lvl="1"/>
            <a:endParaRPr lang="en-US" dirty="0"/>
          </a:p>
        </p:txBody>
      </p:sp>
      <p:pic>
        <p:nvPicPr>
          <p:cNvPr id="4" name="Picture 3">
            <a:extLst>
              <a:ext uri="{FF2B5EF4-FFF2-40B4-BE49-F238E27FC236}">
                <a16:creationId xmlns:a16="http://schemas.microsoft.com/office/drawing/2014/main" id="{9E9FA123-5170-465A-BF3A-AB162B1CE7B6}"/>
              </a:ext>
            </a:extLst>
          </p:cNvPr>
          <p:cNvPicPr>
            <a:picLocks noChangeAspect="1"/>
          </p:cNvPicPr>
          <p:nvPr/>
        </p:nvPicPr>
        <p:blipFill>
          <a:blip r:embed="rId2"/>
          <a:stretch>
            <a:fillRect/>
          </a:stretch>
        </p:blipFill>
        <p:spPr>
          <a:xfrm>
            <a:off x="5887618" y="3582035"/>
            <a:ext cx="1936630" cy="2778105"/>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Defense Attorney’s Responsibilities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Representative of the defendant</a:t>
            </a:r>
          </a:p>
          <a:p>
            <a:pPr lvl="1"/>
            <a:r>
              <a:rPr lang="en-US" dirty="0"/>
              <a:t>May be employed by the defendant or </a:t>
            </a:r>
          </a:p>
          <a:p>
            <a:pPr lvl="1"/>
            <a:r>
              <a:rPr lang="en-US" dirty="0"/>
              <a:t>May be appointed by the state to represent the defendant</a:t>
            </a:r>
          </a:p>
          <a:p>
            <a:pPr lvl="1"/>
            <a:endParaRPr lang="en-US" dirty="0"/>
          </a:p>
        </p:txBody>
      </p:sp>
      <p:pic>
        <p:nvPicPr>
          <p:cNvPr id="5" name="Picture 4">
            <a:extLst>
              <a:ext uri="{FF2B5EF4-FFF2-40B4-BE49-F238E27FC236}">
                <a16:creationId xmlns:a16="http://schemas.microsoft.com/office/drawing/2014/main" id="{54EC1770-9B4F-4ABE-A626-C13118CC55B5}"/>
              </a:ext>
            </a:extLst>
          </p:cNvPr>
          <p:cNvPicPr>
            <a:picLocks noChangeAspect="1"/>
          </p:cNvPicPr>
          <p:nvPr/>
        </p:nvPicPr>
        <p:blipFill>
          <a:blip r:embed="rId2"/>
          <a:stretch>
            <a:fillRect/>
          </a:stretch>
        </p:blipFill>
        <p:spPr>
          <a:xfrm>
            <a:off x="4688879" y="3272763"/>
            <a:ext cx="2120294" cy="3160930"/>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56ea17bb-c96d-4826-b465-01eec0dd23dd"/>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05d88611-e516-4d1a-b12e-39107e78b3d0"/>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172</TotalTime>
  <Words>1054</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Introduction</vt:lpstr>
      <vt:lpstr>Courtroom Roles</vt:lpstr>
      <vt:lpstr>Police Officer’s Responsibilities</vt:lpstr>
      <vt:lpstr>Police Officer’s Responsibilities</vt:lpstr>
      <vt:lpstr>Prosecutor’s Responsibilities</vt:lpstr>
      <vt:lpstr>Prosecutor’s Responsibilities</vt:lpstr>
      <vt:lpstr>Defense Attorney’s Responsibilities</vt:lpstr>
      <vt:lpstr>Defense Attorney’s Responsibilities</vt:lpstr>
      <vt:lpstr>Prosecutor’s and Defense Attorney’s Responsibilities</vt:lpstr>
      <vt:lpstr>Prosecutor’s and Defense Attorney’s Responsibilities</vt:lpstr>
      <vt:lpstr>Prosecutor’s and Defense Attorney’s Responsibilities</vt:lpstr>
      <vt:lpstr>Judge’s Responsibilities</vt:lpstr>
      <vt:lpstr>Judge’s Responsibilities</vt:lpstr>
      <vt:lpstr>Defendant’s Responsibilities</vt:lpstr>
      <vt:lpstr>Victim’s Responsibilities</vt:lpstr>
      <vt:lpstr>Bailiff’s Responsibilities</vt:lpstr>
      <vt:lpstr>Court Reporter’s Responsibilities</vt:lpstr>
      <vt:lpstr>Jury’s Responsibilities</vt:lpstr>
      <vt:lpstr>Jury’s Responsibilities</vt:lpstr>
      <vt:lpstr>Proper Courtroom Testimony</vt:lpstr>
      <vt:lpstr>Proper Courtroom Testimony</vt:lpstr>
      <vt:lpstr>Proper Courtroom Testimony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27</cp:revision>
  <cp:lastPrinted>2017-07-07T16:17:37Z</cp:lastPrinted>
  <dcterms:created xsi:type="dcterms:W3CDTF">2017-07-11T23:58:30Z</dcterms:created>
  <dcterms:modified xsi:type="dcterms:W3CDTF">2017-07-16T15:14:01Z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