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sldIdLst>
    <p:sldId id="321" r:id="rId6"/>
    <p:sldId id="319" r:id="rId7"/>
    <p:sldId id="323" r:id="rId8"/>
    <p:sldId id="324" r:id="rId9"/>
    <p:sldId id="331" r:id="rId10"/>
    <p:sldId id="332" r:id="rId11"/>
    <p:sldId id="326" r:id="rId12"/>
    <p:sldId id="325" r:id="rId13"/>
    <p:sldId id="327" r:id="rId14"/>
    <p:sldId id="333" r:id="rId15"/>
    <p:sldId id="328"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7/20/2017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The Chain of Infection</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to Interrupt the Chain of Infection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Protect Portal of Entry</a:t>
            </a:r>
          </a:p>
          <a:p>
            <a:pPr lvl="1"/>
            <a:r>
              <a:rPr lang="en-US" dirty="0"/>
              <a:t>Health professionals must make sure that ports of entry are not subjected to pathogens:</a:t>
            </a:r>
          </a:p>
          <a:p>
            <a:pPr lvl="2"/>
            <a:r>
              <a:rPr lang="en-US" dirty="0"/>
              <a:t>Nose</a:t>
            </a:r>
          </a:p>
          <a:p>
            <a:pPr lvl="2"/>
            <a:r>
              <a:rPr lang="en-US" dirty="0"/>
              <a:t>Mouth</a:t>
            </a:r>
          </a:p>
          <a:p>
            <a:pPr lvl="2"/>
            <a:r>
              <a:rPr lang="en-US" dirty="0"/>
              <a:t>Eyes</a:t>
            </a:r>
          </a:p>
          <a:p>
            <a:pPr lvl="2"/>
            <a:r>
              <a:rPr lang="en-US" dirty="0"/>
              <a:t>Urinary tract</a:t>
            </a:r>
          </a:p>
          <a:p>
            <a:pPr lvl="2"/>
            <a:r>
              <a:rPr lang="en-US" dirty="0"/>
              <a:t>Open wounds, etc.</a:t>
            </a:r>
          </a:p>
          <a:p>
            <a:pPr lvl="2"/>
            <a:endParaRPr lang="en-US" dirty="0"/>
          </a:p>
        </p:txBody>
      </p:sp>
    </p:spTree>
    <p:extLst>
      <p:ext uri="{BB962C8B-B14F-4D97-AF65-F5344CB8AC3E}">
        <p14:creationId xmlns:p14="http://schemas.microsoft.com/office/powerpoint/2010/main" val="1938409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to Interrupt the Chain of Infection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Recognition of susceptible host</a:t>
            </a:r>
          </a:p>
          <a:p>
            <a:pPr lvl="1"/>
            <a:r>
              <a:rPr lang="en-US" dirty="0"/>
              <a:t>Health professionals must recognize and protect high-risk patients</a:t>
            </a:r>
          </a:p>
          <a:p>
            <a:pPr lvl="2"/>
            <a:r>
              <a:rPr lang="fr-FR" dirty="0"/>
              <a:t>Cancer patients</a:t>
            </a:r>
          </a:p>
          <a:p>
            <a:pPr lvl="2"/>
            <a:r>
              <a:rPr lang="fr-FR" dirty="0"/>
              <a:t>AIDS patients</a:t>
            </a:r>
          </a:p>
          <a:p>
            <a:pPr lvl="2"/>
            <a:r>
              <a:rPr lang="fr-FR" dirty="0"/>
              <a:t>Transplant patients</a:t>
            </a:r>
          </a:p>
          <a:p>
            <a:pPr lvl="2"/>
            <a:r>
              <a:rPr lang="fr-FR" dirty="0"/>
              <a:t>Infant and elderly patients</a:t>
            </a:r>
          </a:p>
          <a:p>
            <a:pPr lvl="1"/>
            <a:r>
              <a:rPr lang="en-US" dirty="0"/>
              <a:t>Remember, breaking the chain of infection is the responsibility of each health professional</a:t>
            </a:r>
            <a:endParaRPr lang="fr-FR" dirty="0"/>
          </a:p>
          <a:p>
            <a:pPr lvl="2"/>
            <a:endParaRPr lang="en-US" dirty="0"/>
          </a:p>
        </p:txBody>
      </p:sp>
    </p:spTree>
    <p:extLst>
      <p:ext uri="{BB962C8B-B14F-4D97-AF65-F5344CB8AC3E}">
        <p14:creationId xmlns:p14="http://schemas.microsoft.com/office/powerpoint/2010/main" val="34644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Chain of Infection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 healthcare professionals, it is important to understand two things about infection:</a:t>
            </a:r>
          </a:p>
          <a:p>
            <a:pPr lvl="2"/>
            <a:r>
              <a:rPr lang="en-US" dirty="0"/>
              <a:t>The various ways infection can be transmitted</a:t>
            </a:r>
          </a:p>
          <a:p>
            <a:pPr lvl="2"/>
            <a:r>
              <a:rPr lang="en-US" dirty="0"/>
              <a:t>The ways the infection chain can be broken</a:t>
            </a:r>
          </a:p>
          <a:p>
            <a:pPr lvl="2"/>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Chain of Infection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There are six links in the chain of infection:</a:t>
            </a:r>
          </a:p>
          <a:p>
            <a:pPr marL="971550" lvl="2" indent="-514350">
              <a:buFont typeface="+mj-lt"/>
              <a:buAutoNum type="arabicPeriod"/>
            </a:pPr>
            <a:r>
              <a:rPr lang="en-US" b="1" dirty="0">
                <a:solidFill>
                  <a:schemeClr val="tx2"/>
                </a:solidFill>
              </a:rPr>
              <a:t>The Infectious Agent </a:t>
            </a:r>
            <a:r>
              <a:rPr lang="en-US" dirty="0"/>
              <a:t>– any disease-causing microorganism (pathogen)</a:t>
            </a:r>
          </a:p>
          <a:p>
            <a:pPr marL="971550" lvl="2" indent="-514350">
              <a:buFont typeface="+mj-lt"/>
              <a:buAutoNum type="arabicPeriod"/>
            </a:pPr>
            <a:r>
              <a:rPr lang="en-US" b="1" dirty="0">
                <a:solidFill>
                  <a:schemeClr val="tx2"/>
                </a:solidFill>
              </a:rPr>
              <a:t>The Reservoir Host </a:t>
            </a:r>
            <a:r>
              <a:rPr lang="en-US" dirty="0"/>
              <a:t>– the organism in which the infectious microbes reside</a:t>
            </a:r>
          </a:p>
          <a:p>
            <a:pPr marL="971550" lvl="2" indent="-514350">
              <a:buFont typeface="+mj-lt"/>
              <a:buAutoNum type="arabicPeriod"/>
            </a:pPr>
            <a:r>
              <a:rPr lang="en-US" b="1" dirty="0">
                <a:solidFill>
                  <a:schemeClr val="tx2"/>
                </a:solidFill>
              </a:rPr>
              <a:t>The Portal of Exit </a:t>
            </a:r>
            <a:r>
              <a:rPr lang="en-US" dirty="0"/>
              <a:t>– route of escape of the pathogen from the reservoir</a:t>
            </a:r>
          </a:p>
          <a:p>
            <a:pPr lvl="4"/>
            <a:r>
              <a:rPr lang="en-US" dirty="0"/>
              <a:t>Examples: respiratory secretions, blood exposure, breaks in skin</a:t>
            </a:r>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Chain of Infection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There are six links in the chain of infection:</a:t>
            </a:r>
          </a:p>
          <a:p>
            <a:pPr marL="971550" lvl="2" indent="-514350">
              <a:buFont typeface="+mj-lt"/>
              <a:buAutoNum type="arabicPeriod" startAt="4"/>
            </a:pPr>
            <a:r>
              <a:rPr lang="en-US" b="1" dirty="0">
                <a:solidFill>
                  <a:schemeClr val="tx2"/>
                </a:solidFill>
              </a:rPr>
              <a:t>The Route of Transmission </a:t>
            </a:r>
            <a:r>
              <a:rPr lang="en-US" dirty="0"/>
              <a:t>– method by which the pathogen gets from the reservoir to the new host</a:t>
            </a:r>
          </a:p>
          <a:p>
            <a:pPr lvl="4"/>
            <a:r>
              <a:rPr lang="en-US" dirty="0"/>
              <a:t>Transmission may occur through direct contact, air, or insects</a:t>
            </a:r>
          </a:p>
          <a:p>
            <a:pPr marL="971550" lvl="2" indent="-514350">
              <a:buFont typeface="+mj-lt"/>
              <a:buAutoNum type="arabicPeriod" startAt="4"/>
            </a:pPr>
            <a:r>
              <a:rPr lang="en-US" b="1" dirty="0">
                <a:solidFill>
                  <a:schemeClr val="tx2"/>
                </a:solidFill>
              </a:rPr>
              <a:t>The Portal of Entry </a:t>
            </a:r>
            <a:r>
              <a:rPr lang="en-US" dirty="0"/>
              <a:t>– route through which the pathogen enters its new host </a:t>
            </a:r>
          </a:p>
          <a:p>
            <a:pPr lvl="4"/>
            <a:r>
              <a:rPr lang="en-US" dirty="0"/>
              <a:t>Respiratory system (inhalation)</a:t>
            </a:r>
          </a:p>
          <a:p>
            <a:pPr lvl="4"/>
            <a:r>
              <a:rPr lang="en-US" dirty="0"/>
              <a:t>Gastrointestinal system (ingestion)</a:t>
            </a:r>
          </a:p>
          <a:p>
            <a:pPr lvl="4"/>
            <a:r>
              <a:rPr lang="en-US" dirty="0"/>
              <a:t>Urinary and reproductive tracts (sexual contact)</a:t>
            </a:r>
          </a:p>
          <a:p>
            <a:pPr lvl="4"/>
            <a:r>
              <a:rPr lang="en-US" dirty="0"/>
              <a:t>Breaks in protective skin barrier</a:t>
            </a:r>
          </a:p>
        </p:txBody>
      </p:sp>
    </p:spTree>
    <p:extLst>
      <p:ext uri="{BB962C8B-B14F-4D97-AF65-F5344CB8AC3E}">
        <p14:creationId xmlns:p14="http://schemas.microsoft.com/office/powerpoint/2010/main" val="2726643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Chain of Infection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There are six links in the chain of infection:</a:t>
            </a:r>
          </a:p>
          <a:p>
            <a:pPr marL="971550" lvl="2" indent="-514350">
              <a:buFont typeface="+mj-lt"/>
              <a:buAutoNum type="arabicPeriod" startAt="6"/>
            </a:pPr>
            <a:r>
              <a:rPr lang="en-US" b="1" dirty="0">
                <a:solidFill>
                  <a:schemeClr val="tx2"/>
                </a:solidFill>
              </a:rPr>
              <a:t>The Susceptible Host </a:t>
            </a:r>
            <a:r>
              <a:rPr lang="en-US" dirty="0"/>
              <a:t>– the organism that accepts the pathogen</a:t>
            </a:r>
          </a:p>
          <a:p>
            <a:pPr lvl="4"/>
            <a:r>
              <a:rPr lang="en-US" dirty="0"/>
              <a:t>The support of pathogen life and its reproduction depend on the degree of the host’s resistance</a:t>
            </a:r>
          </a:p>
          <a:p>
            <a:pPr lvl="4"/>
            <a:r>
              <a:rPr lang="en-US" dirty="0"/>
              <a:t>Organisms with strong immune systems are better able to fend off pathogens</a:t>
            </a:r>
          </a:p>
          <a:p>
            <a:pPr lvl="4"/>
            <a:r>
              <a:rPr lang="en-US" dirty="0"/>
              <a:t>Organisms with weakened immune systems are more vulnerable to the support and reproduction of pathogens</a:t>
            </a:r>
          </a:p>
          <a:p>
            <a:pPr lvl="4"/>
            <a:endParaRPr lang="en-US" dirty="0"/>
          </a:p>
        </p:txBody>
      </p:sp>
    </p:spTree>
    <p:extLst>
      <p:ext uri="{BB962C8B-B14F-4D97-AF65-F5344CB8AC3E}">
        <p14:creationId xmlns:p14="http://schemas.microsoft.com/office/powerpoint/2010/main" val="3705279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are “Carrier Hosts”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Hosts that do not show any outward signs or symptoms of a disease but are still capable of transmitting the disease are known as carriers</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to Interrupt the Chain of Infection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essential part of patient care and self-protection</a:t>
            </a:r>
          </a:p>
          <a:p>
            <a:pPr lvl="1"/>
            <a:r>
              <a:rPr lang="en-US" dirty="0"/>
              <a:t>Pathogen identification: identification of infectious agent and appropriate treatment</a:t>
            </a:r>
          </a:p>
          <a:p>
            <a:pPr lvl="1"/>
            <a:r>
              <a:rPr lang="en-US" dirty="0"/>
              <a:t>Asepsis and hygiene: potential hosts &amp; carriers must practice asepsis &amp; maintain proper personal hygiene</a:t>
            </a:r>
          </a:p>
          <a:p>
            <a:pPr lvl="1"/>
            <a:r>
              <a:rPr lang="en-US" dirty="0"/>
              <a:t>Control portals of exit: healthcare personnel must practice standard precautions</a:t>
            </a:r>
          </a:p>
          <a:p>
            <a:pPr lvl="2"/>
            <a:r>
              <a:rPr lang="en-US" dirty="0"/>
              <a:t>Control body secretions and wash hands according to protocol</a:t>
            </a:r>
          </a:p>
          <a:p>
            <a:pPr marL="457200" lvl="2" indent="0">
              <a:buNone/>
            </a:pPr>
            <a:endParaRPr lang="en-US" dirty="0"/>
          </a:p>
        </p:txBody>
      </p:sp>
    </p:spTree>
    <p:extLst>
      <p:ext uri="{BB962C8B-B14F-4D97-AF65-F5344CB8AC3E}">
        <p14:creationId xmlns:p14="http://schemas.microsoft.com/office/powerpoint/2010/main" val="385597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to Interrupt the Chain of Infection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Prevent a route of transmission</a:t>
            </a:r>
          </a:p>
          <a:p>
            <a:pPr lvl="1"/>
            <a:r>
              <a:rPr lang="en-US" dirty="0"/>
              <a:t>Prevent direct or indirect contact by:</a:t>
            </a:r>
          </a:p>
          <a:p>
            <a:pPr lvl="2"/>
            <a:r>
              <a:rPr lang="en-US" dirty="0"/>
              <a:t>Proper handwashing</a:t>
            </a:r>
          </a:p>
          <a:p>
            <a:pPr lvl="2"/>
            <a:r>
              <a:rPr lang="en-US" dirty="0"/>
              <a:t>Disinfection and sterilization techniques</a:t>
            </a:r>
          </a:p>
          <a:p>
            <a:pPr lvl="2"/>
            <a:r>
              <a:rPr lang="en-US" dirty="0"/>
              <a:t>Isolation of infected patients</a:t>
            </a:r>
          </a:p>
          <a:p>
            <a:pPr lvl="2"/>
            <a:r>
              <a:rPr lang="en-US" dirty="0"/>
              <a:t>Not working when contagious</a:t>
            </a:r>
          </a:p>
          <a:p>
            <a:pPr lvl="2"/>
            <a:endParaRPr lang="en-US" dirty="0"/>
          </a:p>
        </p:txBody>
      </p:sp>
    </p:spTree>
    <p:extLst>
      <p:ext uri="{BB962C8B-B14F-4D97-AF65-F5344CB8AC3E}">
        <p14:creationId xmlns:p14="http://schemas.microsoft.com/office/powerpoint/2010/main" val="296084632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41</TotalTime>
  <Words>449</Words>
  <Application>Microsoft Office PowerPoint</Application>
  <PresentationFormat>Widescreen</PresentationFormat>
  <Paragraphs>57</Paragraphs>
  <Slides>11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The Chain of Infection</vt:lpstr>
      <vt:lpstr>The Chain of Infection</vt:lpstr>
      <vt:lpstr>The Chain of Infection</vt:lpstr>
      <vt:lpstr>The Chain of Infection</vt:lpstr>
      <vt:lpstr>What are “Carrier Hosts”</vt:lpstr>
      <vt:lpstr>How to Interrupt the Chain of Infection</vt:lpstr>
      <vt:lpstr>How to Interrupt the Chain of Infection</vt:lpstr>
      <vt:lpstr>How to Interrupt the Chain of Infection</vt:lpstr>
      <vt:lpstr>How to Interrupt the Chain of Infection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20</cp:revision>
  <cp:lastPrinted>2017-07-07T16:17:37Z</cp:lastPrinted>
  <dcterms:created xsi:type="dcterms:W3CDTF">2017-07-11T23:58:30Z</dcterms:created>
  <dcterms:modified xsi:type="dcterms:W3CDTF">2017-07-20T15:00:48Z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